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7" r:id="rId3"/>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94C3"/>
    <a:srgbClr val="6556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3" d="100"/>
          <a:sy n="13" d="100"/>
        </p:scale>
        <p:origin x="2582"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Sheet1!$D$4</c:f>
              <c:strCache>
                <c:ptCount val="1"/>
                <c:pt idx="0">
                  <c:v>particle size</c:v>
                </c:pt>
              </c:strCache>
            </c:strRef>
          </c:tx>
          <c:spPr>
            <a:solidFill>
              <a:schemeClr val="bg2">
                <a:lumMod val="50000"/>
              </a:schemeClr>
            </a:solidFill>
            <a:ln>
              <a:noFill/>
            </a:ln>
            <a:effectLst/>
          </c:spPr>
          <c:invertIfNegative val="0"/>
          <c:cat>
            <c:strRef>
              <c:f>Sheet1!$C$5:$C$8</c:f>
              <c:strCache>
                <c:ptCount val="4"/>
                <c:pt idx="0">
                  <c:v>Sample A</c:v>
                </c:pt>
                <c:pt idx="1">
                  <c:v>Sample B</c:v>
                </c:pt>
                <c:pt idx="2">
                  <c:v>Sample C</c:v>
                </c:pt>
                <c:pt idx="3">
                  <c:v>Sample D</c:v>
                </c:pt>
              </c:strCache>
            </c:strRef>
          </c:cat>
          <c:val>
            <c:numRef>
              <c:f>Sheet1!$D$5:$D$8</c:f>
              <c:numCache>
                <c:formatCode>General</c:formatCode>
                <c:ptCount val="4"/>
                <c:pt idx="0">
                  <c:v>200</c:v>
                </c:pt>
                <c:pt idx="1">
                  <c:v>100</c:v>
                </c:pt>
                <c:pt idx="2">
                  <c:v>50</c:v>
                </c:pt>
                <c:pt idx="3">
                  <c:v>25</c:v>
                </c:pt>
              </c:numCache>
            </c:numRef>
          </c:val>
          <c:extLst>
            <c:ext xmlns:c16="http://schemas.microsoft.com/office/drawing/2014/chart" uri="{C3380CC4-5D6E-409C-BE32-E72D297353CC}">
              <c16:uniqueId val="{00000000-BF1C-4924-8FDE-CA9BC98C2D03}"/>
            </c:ext>
          </c:extLst>
        </c:ser>
        <c:dLbls>
          <c:showLegendKey val="0"/>
          <c:showVal val="0"/>
          <c:showCatName val="0"/>
          <c:showSerName val="0"/>
          <c:showPercent val="0"/>
          <c:showBubbleSize val="0"/>
        </c:dLbls>
        <c:gapWidth val="150"/>
        <c:axId val="235015440"/>
        <c:axId val="766938776"/>
      </c:barChart>
      <c:catAx>
        <c:axId val="23501544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766938776"/>
        <c:crosses val="autoZero"/>
        <c:auto val="1"/>
        <c:lblAlgn val="ctr"/>
        <c:lblOffset val="100"/>
        <c:noMultiLvlLbl val="0"/>
      </c:catAx>
      <c:valAx>
        <c:axId val="766938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ysClr val="windowText" lastClr="000000"/>
                    </a:solidFill>
                    <a:latin typeface="+mn-lt"/>
                    <a:ea typeface="+mn-ea"/>
                    <a:cs typeface="+mn-cs"/>
                  </a:defRPr>
                </a:pPr>
                <a:r>
                  <a:rPr lang="en-US" sz="2800">
                    <a:solidFill>
                      <a:sysClr val="windowText" lastClr="000000"/>
                    </a:solidFill>
                  </a:rPr>
                  <a:t>Particle</a:t>
                </a:r>
                <a:r>
                  <a:rPr lang="en-US" sz="2800" baseline="0">
                    <a:solidFill>
                      <a:sysClr val="windowText" lastClr="000000"/>
                    </a:solidFill>
                  </a:rPr>
                  <a:t> size</a:t>
                </a:r>
                <a:endParaRPr lang="en-US" sz="28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28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235015440"/>
        <c:crosses val="autoZero"/>
        <c:crossBetween val="between"/>
      </c:valAx>
      <c:spPr>
        <a:noFill/>
        <a:ln>
          <a:solidFill>
            <a:sysClr val="windowText" lastClr="000000"/>
          </a:solid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Sheet1!$D$4</c:f>
              <c:strCache>
                <c:ptCount val="1"/>
                <c:pt idx="0">
                  <c:v>particle size</c:v>
                </c:pt>
              </c:strCache>
            </c:strRef>
          </c:tx>
          <c:spPr>
            <a:solidFill>
              <a:schemeClr val="bg2">
                <a:lumMod val="50000"/>
              </a:schemeClr>
            </a:solidFill>
            <a:ln>
              <a:noFill/>
            </a:ln>
            <a:effectLst/>
          </c:spPr>
          <c:invertIfNegative val="0"/>
          <c:cat>
            <c:strRef>
              <c:f>Sheet1!$C$5:$C$8</c:f>
              <c:strCache>
                <c:ptCount val="4"/>
                <c:pt idx="0">
                  <c:v>Sample A</c:v>
                </c:pt>
                <c:pt idx="1">
                  <c:v>Sample B</c:v>
                </c:pt>
                <c:pt idx="2">
                  <c:v>Sample C</c:v>
                </c:pt>
                <c:pt idx="3">
                  <c:v>Sample D</c:v>
                </c:pt>
              </c:strCache>
            </c:strRef>
          </c:cat>
          <c:val>
            <c:numRef>
              <c:f>Sheet1!$D$5:$D$8</c:f>
              <c:numCache>
                <c:formatCode>General</c:formatCode>
                <c:ptCount val="4"/>
                <c:pt idx="0">
                  <c:v>200</c:v>
                </c:pt>
                <c:pt idx="1">
                  <c:v>100</c:v>
                </c:pt>
                <c:pt idx="2">
                  <c:v>50</c:v>
                </c:pt>
                <c:pt idx="3">
                  <c:v>25</c:v>
                </c:pt>
              </c:numCache>
            </c:numRef>
          </c:val>
          <c:extLst>
            <c:ext xmlns:c16="http://schemas.microsoft.com/office/drawing/2014/chart" uri="{C3380CC4-5D6E-409C-BE32-E72D297353CC}">
              <c16:uniqueId val="{00000000-BF1C-4924-8FDE-CA9BC98C2D03}"/>
            </c:ext>
          </c:extLst>
        </c:ser>
        <c:dLbls>
          <c:showLegendKey val="0"/>
          <c:showVal val="0"/>
          <c:showCatName val="0"/>
          <c:showSerName val="0"/>
          <c:showPercent val="0"/>
          <c:showBubbleSize val="0"/>
        </c:dLbls>
        <c:gapWidth val="150"/>
        <c:axId val="235015440"/>
        <c:axId val="766938776"/>
      </c:barChart>
      <c:catAx>
        <c:axId val="23501544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766938776"/>
        <c:crosses val="autoZero"/>
        <c:auto val="1"/>
        <c:lblAlgn val="ctr"/>
        <c:lblOffset val="100"/>
        <c:noMultiLvlLbl val="0"/>
      </c:catAx>
      <c:valAx>
        <c:axId val="766938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ysClr val="windowText" lastClr="000000"/>
                    </a:solidFill>
                    <a:latin typeface="+mn-lt"/>
                    <a:ea typeface="+mn-ea"/>
                    <a:cs typeface="+mn-cs"/>
                  </a:defRPr>
                </a:pPr>
                <a:r>
                  <a:rPr lang="en-US" sz="2800">
                    <a:solidFill>
                      <a:sysClr val="windowText" lastClr="000000"/>
                    </a:solidFill>
                  </a:rPr>
                  <a:t>Particle</a:t>
                </a:r>
                <a:r>
                  <a:rPr lang="en-US" sz="2800" baseline="0">
                    <a:solidFill>
                      <a:sysClr val="windowText" lastClr="000000"/>
                    </a:solidFill>
                  </a:rPr>
                  <a:t> size</a:t>
                </a:r>
                <a:endParaRPr lang="en-US" sz="28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28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235015440"/>
        <c:crosses val="autoZero"/>
        <c:crossBetween val="between"/>
      </c:valAx>
      <c:spPr>
        <a:noFill/>
        <a:ln>
          <a:solidFill>
            <a:sysClr val="windowText" lastClr="000000"/>
          </a:solid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485ACF-4ECB-4CE2-95D7-AF1EA9631B1D}" type="datetimeFigureOut">
              <a:rPr lang="en-US" smtClean="0"/>
              <a:t>19-Jan-24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270E0-4D15-4C0A-8038-48020294F7C8}" type="slidenum">
              <a:rPr lang="en-US" smtClean="0"/>
              <a:t>‹#›</a:t>
            </a:fld>
            <a:endParaRPr lang="en-US"/>
          </a:p>
        </p:txBody>
      </p:sp>
    </p:spTree>
    <p:extLst>
      <p:ext uri="{BB962C8B-B14F-4D97-AF65-F5344CB8AC3E}">
        <p14:creationId xmlns:p14="http://schemas.microsoft.com/office/powerpoint/2010/main" val="99879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85ACF-4ECB-4CE2-95D7-AF1EA9631B1D}" type="datetimeFigureOut">
              <a:rPr lang="en-US" smtClean="0"/>
              <a:t>19-Jan-24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270E0-4D15-4C0A-8038-48020294F7C8}" type="slidenum">
              <a:rPr lang="en-US" smtClean="0"/>
              <a:t>‹#›</a:t>
            </a:fld>
            <a:endParaRPr lang="en-US"/>
          </a:p>
        </p:txBody>
      </p:sp>
    </p:spTree>
    <p:extLst>
      <p:ext uri="{BB962C8B-B14F-4D97-AF65-F5344CB8AC3E}">
        <p14:creationId xmlns:p14="http://schemas.microsoft.com/office/powerpoint/2010/main" val="7343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85ACF-4ECB-4CE2-95D7-AF1EA9631B1D}" type="datetimeFigureOut">
              <a:rPr lang="en-US" smtClean="0"/>
              <a:t>19-Jan-24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270E0-4D15-4C0A-8038-48020294F7C8}" type="slidenum">
              <a:rPr lang="en-US" smtClean="0"/>
              <a:t>‹#›</a:t>
            </a:fld>
            <a:endParaRPr lang="en-US"/>
          </a:p>
        </p:txBody>
      </p:sp>
    </p:spTree>
    <p:extLst>
      <p:ext uri="{BB962C8B-B14F-4D97-AF65-F5344CB8AC3E}">
        <p14:creationId xmlns:p14="http://schemas.microsoft.com/office/powerpoint/2010/main" val="273053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85ACF-4ECB-4CE2-95D7-AF1EA9631B1D}" type="datetimeFigureOut">
              <a:rPr lang="en-US" smtClean="0"/>
              <a:t>19-Jan-24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270E0-4D15-4C0A-8038-48020294F7C8}" type="slidenum">
              <a:rPr lang="en-US" smtClean="0"/>
              <a:t>‹#›</a:t>
            </a:fld>
            <a:endParaRPr lang="en-US"/>
          </a:p>
        </p:txBody>
      </p:sp>
    </p:spTree>
    <p:extLst>
      <p:ext uri="{BB962C8B-B14F-4D97-AF65-F5344CB8AC3E}">
        <p14:creationId xmlns:p14="http://schemas.microsoft.com/office/powerpoint/2010/main" val="166561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tint val="82000"/>
                  </a:schemeClr>
                </a:solidFill>
              </a:defRPr>
            </a:lvl1pPr>
            <a:lvl2pPr marL="1619951" indent="0">
              <a:buNone/>
              <a:defRPr sz="7086">
                <a:solidFill>
                  <a:schemeClr val="tx1">
                    <a:tint val="82000"/>
                  </a:schemeClr>
                </a:solidFill>
              </a:defRPr>
            </a:lvl2pPr>
            <a:lvl3pPr marL="3239902" indent="0">
              <a:buNone/>
              <a:defRPr sz="6378">
                <a:solidFill>
                  <a:schemeClr val="tx1">
                    <a:tint val="82000"/>
                  </a:schemeClr>
                </a:solidFill>
              </a:defRPr>
            </a:lvl3pPr>
            <a:lvl4pPr marL="4859853" indent="0">
              <a:buNone/>
              <a:defRPr sz="5669">
                <a:solidFill>
                  <a:schemeClr val="tx1">
                    <a:tint val="82000"/>
                  </a:schemeClr>
                </a:solidFill>
              </a:defRPr>
            </a:lvl4pPr>
            <a:lvl5pPr marL="6479804" indent="0">
              <a:buNone/>
              <a:defRPr sz="5669">
                <a:solidFill>
                  <a:schemeClr val="tx1">
                    <a:tint val="82000"/>
                  </a:schemeClr>
                </a:solidFill>
              </a:defRPr>
            </a:lvl5pPr>
            <a:lvl6pPr marL="8099755" indent="0">
              <a:buNone/>
              <a:defRPr sz="5669">
                <a:solidFill>
                  <a:schemeClr val="tx1">
                    <a:tint val="82000"/>
                  </a:schemeClr>
                </a:solidFill>
              </a:defRPr>
            </a:lvl6pPr>
            <a:lvl7pPr marL="9719706" indent="0">
              <a:buNone/>
              <a:defRPr sz="5669">
                <a:solidFill>
                  <a:schemeClr val="tx1">
                    <a:tint val="82000"/>
                  </a:schemeClr>
                </a:solidFill>
              </a:defRPr>
            </a:lvl7pPr>
            <a:lvl8pPr marL="11339657" indent="0">
              <a:buNone/>
              <a:defRPr sz="5669">
                <a:solidFill>
                  <a:schemeClr val="tx1">
                    <a:tint val="82000"/>
                  </a:schemeClr>
                </a:solidFill>
              </a:defRPr>
            </a:lvl8pPr>
            <a:lvl9pPr marL="12959608" indent="0">
              <a:buNone/>
              <a:defRPr sz="5669">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85ACF-4ECB-4CE2-95D7-AF1EA9631B1D}" type="datetimeFigureOut">
              <a:rPr lang="en-US" smtClean="0"/>
              <a:t>19-Jan-24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270E0-4D15-4C0A-8038-48020294F7C8}" type="slidenum">
              <a:rPr lang="en-US" smtClean="0"/>
              <a:t>‹#›</a:t>
            </a:fld>
            <a:endParaRPr lang="en-US"/>
          </a:p>
        </p:txBody>
      </p:sp>
    </p:spTree>
    <p:extLst>
      <p:ext uri="{BB962C8B-B14F-4D97-AF65-F5344CB8AC3E}">
        <p14:creationId xmlns:p14="http://schemas.microsoft.com/office/powerpoint/2010/main" val="294170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485ACF-4ECB-4CE2-95D7-AF1EA9631B1D}" type="datetimeFigureOut">
              <a:rPr lang="en-US" smtClean="0"/>
              <a:t>19-Jan-24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270E0-4D15-4C0A-8038-48020294F7C8}" type="slidenum">
              <a:rPr lang="en-US" smtClean="0"/>
              <a:t>‹#›</a:t>
            </a:fld>
            <a:endParaRPr lang="en-US"/>
          </a:p>
        </p:txBody>
      </p:sp>
    </p:spTree>
    <p:extLst>
      <p:ext uri="{BB962C8B-B14F-4D97-AF65-F5344CB8AC3E}">
        <p14:creationId xmlns:p14="http://schemas.microsoft.com/office/powerpoint/2010/main" val="420572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5780233"/>
            <a:ext cx="13706415"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2" y="15780233"/>
            <a:ext cx="13773917"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485ACF-4ECB-4CE2-95D7-AF1EA9631B1D}" type="datetimeFigureOut">
              <a:rPr lang="en-US" smtClean="0"/>
              <a:t>19-Jan-24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270E0-4D15-4C0A-8038-48020294F7C8}" type="slidenum">
              <a:rPr lang="en-US" smtClean="0"/>
              <a:t>‹#›</a:t>
            </a:fld>
            <a:endParaRPr lang="en-US"/>
          </a:p>
        </p:txBody>
      </p:sp>
    </p:spTree>
    <p:extLst>
      <p:ext uri="{BB962C8B-B14F-4D97-AF65-F5344CB8AC3E}">
        <p14:creationId xmlns:p14="http://schemas.microsoft.com/office/powerpoint/2010/main" val="157617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485ACF-4ECB-4CE2-95D7-AF1EA9631B1D}" type="datetimeFigureOut">
              <a:rPr lang="en-US" smtClean="0"/>
              <a:t>19-Jan-24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270E0-4D15-4C0A-8038-48020294F7C8}" type="slidenum">
              <a:rPr lang="en-US" smtClean="0"/>
              <a:t>‹#›</a:t>
            </a:fld>
            <a:endParaRPr lang="en-US"/>
          </a:p>
        </p:txBody>
      </p:sp>
    </p:spTree>
    <p:extLst>
      <p:ext uri="{BB962C8B-B14F-4D97-AF65-F5344CB8AC3E}">
        <p14:creationId xmlns:p14="http://schemas.microsoft.com/office/powerpoint/2010/main" val="402705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85ACF-4ECB-4CE2-95D7-AF1EA9631B1D}" type="datetimeFigureOut">
              <a:rPr lang="en-US" smtClean="0"/>
              <a:t>19-Jan-24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1270E0-4D15-4C0A-8038-48020294F7C8}" type="slidenum">
              <a:rPr lang="en-US" smtClean="0"/>
              <a:t>‹#›</a:t>
            </a:fld>
            <a:endParaRPr lang="en-US"/>
          </a:p>
        </p:txBody>
      </p:sp>
    </p:spTree>
    <p:extLst>
      <p:ext uri="{BB962C8B-B14F-4D97-AF65-F5344CB8AC3E}">
        <p14:creationId xmlns:p14="http://schemas.microsoft.com/office/powerpoint/2010/main" val="315492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B4485ACF-4ECB-4CE2-95D7-AF1EA9631B1D}" type="datetimeFigureOut">
              <a:rPr lang="en-US" smtClean="0"/>
              <a:t>19-Jan-24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270E0-4D15-4C0A-8038-48020294F7C8}" type="slidenum">
              <a:rPr lang="en-US" smtClean="0"/>
              <a:t>‹#›</a:t>
            </a:fld>
            <a:endParaRPr lang="en-US"/>
          </a:p>
        </p:txBody>
      </p:sp>
    </p:spTree>
    <p:extLst>
      <p:ext uri="{BB962C8B-B14F-4D97-AF65-F5344CB8AC3E}">
        <p14:creationId xmlns:p14="http://schemas.microsoft.com/office/powerpoint/2010/main" val="251326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Click icon to add picture</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B4485ACF-4ECB-4CE2-95D7-AF1EA9631B1D}" type="datetimeFigureOut">
              <a:rPr lang="en-US" smtClean="0"/>
              <a:t>19-Jan-24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270E0-4D15-4C0A-8038-48020294F7C8}" type="slidenum">
              <a:rPr lang="en-US" smtClean="0"/>
              <a:t>‹#›</a:t>
            </a:fld>
            <a:endParaRPr lang="en-US"/>
          </a:p>
        </p:txBody>
      </p:sp>
    </p:spTree>
    <p:extLst>
      <p:ext uri="{BB962C8B-B14F-4D97-AF65-F5344CB8AC3E}">
        <p14:creationId xmlns:p14="http://schemas.microsoft.com/office/powerpoint/2010/main" val="255707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82000"/>
                  </a:schemeClr>
                </a:solidFill>
              </a:defRPr>
            </a:lvl1pPr>
          </a:lstStyle>
          <a:p>
            <a:fld id="{B4485ACF-4ECB-4CE2-95D7-AF1EA9631B1D}" type="datetimeFigureOut">
              <a:rPr lang="en-US" smtClean="0"/>
              <a:t>19-Jan-24</a:t>
            </a:fld>
            <a:endParaRPr lang="en-US"/>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82000"/>
                  </a:schemeClr>
                </a:solidFill>
              </a:defRPr>
            </a:lvl1pPr>
          </a:lstStyle>
          <a:p>
            <a:fld id="{A91270E0-4D15-4C0A-8038-48020294F7C8}" type="slidenum">
              <a:rPr lang="en-US" smtClean="0"/>
              <a:t>‹#›</a:t>
            </a:fld>
            <a:endParaRPr lang="en-US"/>
          </a:p>
        </p:txBody>
      </p:sp>
    </p:spTree>
    <p:extLst>
      <p:ext uri="{BB962C8B-B14F-4D97-AF65-F5344CB8AC3E}">
        <p14:creationId xmlns:p14="http://schemas.microsoft.com/office/powerpoint/2010/main" val="644116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endocrinology.org/media/2936/postertemplate_bes2018.pptx" TargetMode="External"/><Relationship Id="rId5" Type="http://schemas.openxmlformats.org/officeDocument/2006/relationships/chart" Target="../charts/char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A72CCB-CA25-A7CE-E646-4BB521DE1391}"/>
              </a:ext>
            </a:extLst>
          </p:cNvPr>
          <p:cNvSpPr txBox="1"/>
          <p:nvPr/>
        </p:nvSpPr>
        <p:spPr>
          <a:xfrm>
            <a:off x="1598684" y="1477776"/>
            <a:ext cx="26564836" cy="255454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8000" b="1" dirty="0">
                <a:solidFill>
                  <a:schemeClr val="bg1"/>
                </a:solidFill>
                <a:latin typeface="+mj-lt"/>
                <a:cs typeface="Times New Roman" panose="02020603050405020304" pitchFamily="18" charset="0"/>
              </a:rPr>
              <a:t>TITLE: </a:t>
            </a:r>
            <a:r>
              <a:rPr lang="en-US" sz="8000" b="1" i="0" dirty="0">
                <a:solidFill>
                  <a:srgbClr val="F5F7F9"/>
                </a:solidFill>
                <a:effectLst/>
              </a:rPr>
              <a:t>RESEARCH POSTER TEMPLATE</a:t>
            </a:r>
          </a:p>
          <a:p>
            <a:r>
              <a:rPr lang="en-US" sz="8000" b="0" i="0" dirty="0">
                <a:solidFill>
                  <a:srgbClr val="F5F7F9"/>
                </a:solidFill>
                <a:effectLst/>
              </a:rPr>
              <a:t>The recommended poster size: 90x120 cm</a:t>
            </a:r>
            <a:endParaRPr lang="en-US" sz="8000" b="1" dirty="0">
              <a:solidFill>
                <a:schemeClr val="bg1"/>
              </a:solidFill>
              <a:latin typeface="+mj-lt"/>
              <a:cs typeface="Times New Roman" panose="02020603050405020304" pitchFamily="18" charset="0"/>
            </a:endParaRPr>
          </a:p>
        </p:txBody>
      </p:sp>
      <p:sp>
        <p:nvSpPr>
          <p:cNvPr id="5" name="TextBox 4">
            <a:extLst>
              <a:ext uri="{FF2B5EF4-FFF2-40B4-BE49-F238E27FC236}">
                <a16:creationId xmlns:a16="http://schemas.microsoft.com/office/drawing/2014/main" id="{5ABB1D5E-130F-BCD9-FEDB-8EDC2F6020C8}"/>
              </a:ext>
            </a:extLst>
          </p:cNvPr>
          <p:cNvSpPr txBox="1"/>
          <p:nvPr/>
        </p:nvSpPr>
        <p:spPr>
          <a:xfrm>
            <a:off x="1598684" y="5917503"/>
            <a:ext cx="29201917" cy="2129622"/>
          </a:xfrm>
          <a:prstGeom prst="rect">
            <a:avLst/>
          </a:prstGeom>
          <a:noFill/>
          <a:effectLst/>
        </p:spPr>
        <p:txBody>
          <a:bodyPr wrap="square" rtlCol="0">
            <a:spAutoFit/>
          </a:bodyPr>
          <a:lstStyle/>
          <a:p>
            <a:pPr marL="0" marR="0" algn="ctr">
              <a:lnSpc>
                <a:spcPct val="115000"/>
              </a:lnSpc>
              <a:spcBef>
                <a:spcPts val="0"/>
              </a:spcBef>
              <a:spcAft>
                <a:spcPts val="600"/>
              </a:spcAft>
            </a:pPr>
            <a:r>
              <a:rPr lang="en-US" sz="4400" dirty="0">
                <a:solidFill>
                  <a:srgbClr val="6556CE"/>
                </a:solidFill>
                <a:latin typeface="+mj-lt"/>
                <a:ea typeface="Calibri" panose="020F0502020204030204" pitchFamily="34" charset="0"/>
                <a:cs typeface="Cordia New" panose="020B0304020202020204" pitchFamily="34" charset="-34"/>
              </a:rPr>
              <a:t>Author 1</a:t>
            </a:r>
            <a:r>
              <a:rPr lang="en-US" sz="4400" baseline="30000" dirty="0">
                <a:solidFill>
                  <a:srgbClr val="6556CE"/>
                </a:solidFill>
                <a:effectLst/>
                <a:latin typeface="+mj-lt"/>
                <a:ea typeface="Calibri" panose="020F0502020204030204" pitchFamily="34" charset="0"/>
                <a:cs typeface="Cordia New" panose="020B0304020202020204" pitchFamily="34" charset="-34"/>
              </a:rPr>
              <a:t>a</a:t>
            </a:r>
            <a:r>
              <a:rPr lang="en-US" sz="4400" dirty="0">
                <a:solidFill>
                  <a:srgbClr val="6556CE"/>
                </a:solidFill>
                <a:effectLst/>
                <a:latin typeface="+mj-lt"/>
                <a:ea typeface="Calibri" panose="020F0502020204030204" pitchFamily="34" charset="0"/>
                <a:cs typeface="Cordia New" panose="020B0304020202020204" pitchFamily="34" charset="-34"/>
              </a:rPr>
              <a:t> , Author 2</a:t>
            </a:r>
            <a:r>
              <a:rPr lang="en-US" sz="4400" baseline="30000" dirty="0">
                <a:solidFill>
                  <a:srgbClr val="6556CE"/>
                </a:solidFill>
                <a:effectLst/>
                <a:latin typeface="+mj-lt"/>
                <a:ea typeface="Calibri" panose="020F0502020204030204" pitchFamily="34" charset="0"/>
                <a:cs typeface="Cordia New" panose="020B0304020202020204" pitchFamily="34" charset="-34"/>
              </a:rPr>
              <a:t>a</a:t>
            </a:r>
            <a:r>
              <a:rPr lang="en-US" sz="4400" dirty="0">
                <a:solidFill>
                  <a:srgbClr val="6556CE"/>
                </a:solidFill>
                <a:effectLst/>
                <a:latin typeface="+mj-lt"/>
                <a:ea typeface="Calibri" panose="020F0502020204030204" pitchFamily="34" charset="0"/>
                <a:cs typeface="Cordia New" panose="020B0304020202020204" pitchFamily="34" charset="-34"/>
              </a:rPr>
              <a:t> , Author 3</a:t>
            </a:r>
            <a:r>
              <a:rPr lang="en-US" sz="4400" baseline="30000" dirty="0">
                <a:solidFill>
                  <a:srgbClr val="6556CE"/>
                </a:solidFill>
                <a:effectLst/>
                <a:latin typeface="+mj-lt"/>
                <a:ea typeface="Calibri" panose="020F0502020204030204" pitchFamily="34" charset="0"/>
                <a:cs typeface="Cordia New" panose="020B0304020202020204" pitchFamily="34" charset="-34"/>
              </a:rPr>
              <a:t>b</a:t>
            </a:r>
            <a:endParaRPr lang="en-US" sz="4400" dirty="0">
              <a:solidFill>
                <a:srgbClr val="6556CE"/>
              </a:solidFill>
              <a:effectLst/>
              <a:latin typeface="+mj-lt"/>
              <a:ea typeface="Calibri" panose="020F0502020204030204" pitchFamily="34" charset="0"/>
              <a:cs typeface="Cordia New" panose="020B0304020202020204" pitchFamily="34" charset="-34"/>
            </a:endParaRPr>
          </a:p>
          <a:p>
            <a:pPr marL="0" marR="0" algn="ctr">
              <a:lnSpc>
                <a:spcPct val="115000"/>
              </a:lnSpc>
              <a:spcBef>
                <a:spcPts val="0"/>
              </a:spcBef>
              <a:spcAft>
                <a:spcPts val="600"/>
              </a:spcAft>
            </a:pPr>
            <a:r>
              <a:rPr lang="en-US" sz="3200" baseline="30000" dirty="0">
                <a:effectLst/>
                <a:latin typeface="+mj-lt"/>
                <a:ea typeface="Calibri" panose="020F0502020204030204" pitchFamily="34" charset="0"/>
                <a:cs typeface="Cordia New" panose="020B0304020202020204" pitchFamily="34" charset="-34"/>
              </a:rPr>
              <a:t>a </a:t>
            </a:r>
            <a:r>
              <a:rPr lang="en-US" sz="3200" dirty="0">
                <a:effectLst/>
                <a:latin typeface="+mj-lt"/>
                <a:ea typeface="Calibri" panose="020F0502020204030204" pitchFamily="34" charset="0"/>
                <a:cs typeface="Cordia New" panose="020B0304020202020204" pitchFamily="34" charset="-34"/>
              </a:rPr>
              <a:t>Affiliations of Author 1 and Author 2</a:t>
            </a:r>
          </a:p>
          <a:p>
            <a:pPr algn="ctr">
              <a:lnSpc>
                <a:spcPct val="115000"/>
              </a:lnSpc>
              <a:spcAft>
                <a:spcPts val="600"/>
              </a:spcAft>
            </a:pPr>
            <a:r>
              <a:rPr lang="en-US" sz="3200" baseline="30000" dirty="0">
                <a:effectLst/>
                <a:latin typeface="+mj-lt"/>
                <a:ea typeface="Calibri" panose="020F0502020204030204" pitchFamily="34" charset="0"/>
                <a:cs typeface="Cordia New" panose="020B0304020202020204" pitchFamily="34" charset="-34"/>
              </a:rPr>
              <a:t>b</a:t>
            </a:r>
            <a:r>
              <a:rPr lang="en-US" sz="3200" dirty="0">
                <a:effectLst/>
                <a:latin typeface="+mj-lt"/>
                <a:ea typeface="Calibri" panose="020F0502020204030204" pitchFamily="34" charset="0"/>
                <a:cs typeface="Cordia New" panose="020B0304020202020204" pitchFamily="34" charset="-34"/>
              </a:rPr>
              <a:t> Affiliations of Author 3</a:t>
            </a:r>
          </a:p>
        </p:txBody>
      </p:sp>
      <p:cxnSp>
        <p:nvCxnSpPr>
          <p:cNvPr id="7" name="Straight Connector 6">
            <a:extLst>
              <a:ext uri="{FF2B5EF4-FFF2-40B4-BE49-F238E27FC236}">
                <a16:creationId xmlns:a16="http://schemas.microsoft.com/office/drawing/2014/main" id="{0CB6D754-4711-A8AF-5E06-D18557711459}"/>
              </a:ext>
            </a:extLst>
          </p:cNvPr>
          <p:cNvCxnSpPr/>
          <p:nvPr/>
        </p:nvCxnSpPr>
        <p:spPr>
          <a:xfrm>
            <a:off x="16199643" y="8595360"/>
            <a:ext cx="0" cy="31028640"/>
          </a:xfrm>
          <a:prstGeom prst="line">
            <a:avLst/>
          </a:prstGeom>
          <a:ln>
            <a:solidFill>
              <a:srgbClr val="AB94C3"/>
            </a:solidFill>
            <a:prstDash val="lgDash"/>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CC4B040-3182-5851-080F-49B1B757BD4A}"/>
              </a:ext>
            </a:extLst>
          </p:cNvPr>
          <p:cNvSpPr txBox="1"/>
          <p:nvPr/>
        </p:nvSpPr>
        <p:spPr>
          <a:xfrm>
            <a:off x="1598686" y="8595360"/>
            <a:ext cx="13146015" cy="873701"/>
          </a:xfrm>
          <a:prstGeom prst="rect">
            <a:avLst/>
          </a:prstGeom>
          <a:noFill/>
          <a:effectLst/>
        </p:spPr>
        <p:txBody>
          <a:bodyPr wrap="square" rtlCol="0">
            <a:spAutoFit/>
          </a:bodyPr>
          <a:lstStyle/>
          <a:p>
            <a:pPr marL="0" marR="0" algn="just">
              <a:lnSpc>
                <a:spcPct val="115000"/>
              </a:lnSpc>
              <a:spcBef>
                <a:spcPts val="0"/>
              </a:spcBef>
              <a:spcAft>
                <a:spcPts val="600"/>
              </a:spcAft>
            </a:pPr>
            <a:r>
              <a:rPr lang="en-US" sz="4800" b="1" dirty="0">
                <a:solidFill>
                  <a:srgbClr val="6556CE"/>
                </a:solidFill>
                <a:effectLst/>
                <a:latin typeface="Times New Roman" panose="02020603050405020304" pitchFamily="18" charset="0"/>
                <a:ea typeface="Calibri" panose="020F0502020204030204" pitchFamily="34" charset="0"/>
                <a:cs typeface="Cordia New" panose="020B0304020202020204" pitchFamily="34" charset="-34"/>
              </a:rPr>
              <a:t>INTRODUCTION</a:t>
            </a:r>
          </a:p>
        </p:txBody>
      </p:sp>
      <p:sp>
        <p:nvSpPr>
          <p:cNvPr id="11" name="TextBox 10">
            <a:extLst>
              <a:ext uri="{FF2B5EF4-FFF2-40B4-BE49-F238E27FC236}">
                <a16:creationId xmlns:a16="http://schemas.microsoft.com/office/drawing/2014/main" id="{E725D301-11A9-DBE5-16FE-DDEAAECDD709}"/>
              </a:ext>
            </a:extLst>
          </p:cNvPr>
          <p:cNvSpPr txBox="1"/>
          <p:nvPr/>
        </p:nvSpPr>
        <p:spPr>
          <a:xfrm>
            <a:off x="1598685" y="9768274"/>
            <a:ext cx="13739633" cy="7848302"/>
          </a:xfrm>
          <a:prstGeom prst="rect">
            <a:avLst/>
          </a:prstGeom>
          <a:noFill/>
          <a:effectLst/>
        </p:spPr>
        <p:txBody>
          <a:bodyPr wrap="square" rtlCol="0">
            <a:spAutoFit/>
          </a:bodyPr>
          <a:lstStyle/>
          <a:p>
            <a:pPr algn="just"/>
            <a:r>
              <a:rPr lang="en-US" sz="3600" b="0" i="0" dirty="0">
                <a:effectLst/>
                <a:latin typeface="+mj-lt"/>
                <a:cs typeface="Times New Roman" panose="02020603050405020304" pitchFamily="18" charset="0"/>
              </a:rPr>
              <a:t>	The introduction of nanoparticles in drug delivery has revolutionized the way we approach disease treatment, offering solutions to previously insurmountable challenges in pharmacology. Nanoparticles provide a platform for the controlled release of drugs, ensuring a more targeted approach to treatment with minimal side effects. This is particularly crucial in the treatment of complex diseases like cancer, where precision in drug delivery can significantly affect patient outcomes.</a:t>
            </a:r>
          </a:p>
          <a:p>
            <a:pPr algn="just"/>
            <a:r>
              <a:rPr lang="en-US" sz="3600" b="0" i="0" dirty="0">
                <a:effectLst/>
                <a:latin typeface="+mj-lt"/>
                <a:cs typeface="Times New Roman" panose="02020603050405020304" pitchFamily="18" charset="0"/>
              </a:rPr>
              <a:t>	Our research synthesizes findings from various pioneering studies in this field, providing a comprehensive overview of the current state and future potential of nanoparticle-based drug delivery systems. By highlighting key developments, challenges, and future directions, this poster aims to shed light on how these systems can be effectively utilized to improve therapeutic efficacy and patient care in the field of pharmaceutical technology.</a:t>
            </a:r>
          </a:p>
        </p:txBody>
      </p:sp>
      <p:sp>
        <p:nvSpPr>
          <p:cNvPr id="13" name="TextBox 12">
            <a:extLst>
              <a:ext uri="{FF2B5EF4-FFF2-40B4-BE49-F238E27FC236}">
                <a16:creationId xmlns:a16="http://schemas.microsoft.com/office/drawing/2014/main" id="{4A198041-7E1B-CF5E-802F-9E2D4BDFC423}"/>
              </a:ext>
            </a:extLst>
          </p:cNvPr>
          <p:cNvSpPr txBox="1"/>
          <p:nvPr/>
        </p:nvSpPr>
        <p:spPr>
          <a:xfrm>
            <a:off x="1598686" y="18164811"/>
            <a:ext cx="13146015" cy="873701"/>
          </a:xfrm>
          <a:prstGeom prst="rect">
            <a:avLst/>
          </a:prstGeom>
          <a:noFill/>
          <a:effectLst/>
        </p:spPr>
        <p:txBody>
          <a:bodyPr wrap="square" rtlCol="0">
            <a:spAutoFit/>
          </a:bodyPr>
          <a:lstStyle/>
          <a:p>
            <a:pPr marL="0" marR="0" algn="just">
              <a:lnSpc>
                <a:spcPct val="115000"/>
              </a:lnSpc>
              <a:spcBef>
                <a:spcPts val="0"/>
              </a:spcBef>
              <a:spcAft>
                <a:spcPts val="600"/>
              </a:spcAft>
            </a:pPr>
            <a:r>
              <a:rPr lang="en-US" sz="4800" b="1" dirty="0">
                <a:solidFill>
                  <a:srgbClr val="6556CE"/>
                </a:solidFill>
                <a:effectLst/>
                <a:latin typeface="Times New Roman" panose="02020603050405020304" pitchFamily="18" charset="0"/>
                <a:ea typeface="Calibri" panose="020F0502020204030204" pitchFamily="34" charset="0"/>
                <a:cs typeface="Cordia New" panose="020B0304020202020204" pitchFamily="34" charset="-34"/>
              </a:rPr>
              <a:t>METHODS</a:t>
            </a:r>
          </a:p>
        </p:txBody>
      </p:sp>
      <p:sp>
        <p:nvSpPr>
          <p:cNvPr id="14" name="TextBox 13">
            <a:extLst>
              <a:ext uri="{FF2B5EF4-FFF2-40B4-BE49-F238E27FC236}">
                <a16:creationId xmlns:a16="http://schemas.microsoft.com/office/drawing/2014/main" id="{0C9AE418-B2D6-B202-6E15-DCDC3158106E}"/>
              </a:ext>
            </a:extLst>
          </p:cNvPr>
          <p:cNvSpPr txBox="1"/>
          <p:nvPr/>
        </p:nvSpPr>
        <p:spPr>
          <a:xfrm>
            <a:off x="1666851" y="19263581"/>
            <a:ext cx="9514792" cy="646331"/>
          </a:xfrm>
          <a:prstGeom prst="rect">
            <a:avLst/>
          </a:prstGeom>
          <a:noFill/>
          <a:ln>
            <a:solidFill>
              <a:srgbClr val="FF0000"/>
            </a:solidFill>
            <a:prstDash val="lgDash"/>
          </a:ln>
          <a:effectLst/>
        </p:spPr>
        <p:txBody>
          <a:bodyPr wrap="square" rtlCol="0">
            <a:spAutoFit/>
          </a:bodyPr>
          <a:lstStyle/>
          <a:p>
            <a:pPr algn="ctr"/>
            <a:r>
              <a:rPr lang="en-US" sz="3600" i="0" dirty="0">
                <a:solidFill>
                  <a:srgbClr val="FF0000"/>
                </a:solidFill>
                <a:effectLst/>
                <a:latin typeface="+mj-lt"/>
                <a:cs typeface="Times New Roman" panose="02020603050405020304" pitchFamily="18" charset="0"/>
              </a:rPr>
              <a:t>Text Explanation or Diagram are acceptable. </a:t>
            </a:r>
          </a:p>
        </p:txBody>
      </p:sp>
      <p:sp>
        <p:nvSpPr>
          <p:cNvPr id="15" name="TextBox 14">
            <a:extLst>
              <a:ext uri="{FF2B5EF4-FFF2-40B4-BE49-F238E27FC236}">
                <a16:creationId xmlns:a16="http://schemas.microsoft.com/office/drawing/2014/main" id="{F309EBD4-A6FB-CC14-59F8-B1184E3DF920}"/>
              </a:ext>
            </a:extLst>
          </p:cNvPr>
          <p:cNvSpPr txBox="1"/>
          <p:nvPr/>
        </p:nvSpPr>
        <p:spPr>
          <a:xfrm>
            <a:off x="1598684" y="20129781"/>
            <a:ext cx="13739633" cy="10618291"/>
          </a:xfrm>
          <a:prstGeom prst="rect">
            <a:avLst/>
          </a:prstGeom>
          <a:noFill/>
          <a:effectLst/>
        </p:spPr>
        <p:txBody>
          <a:bodyPr wrap="square" rtlCol="0">
            <a:spAutoFit/>
          </a:bodyPr>
          <a:lstStyle/>
          <a:p>
            <a:pPr algn="just"/>
            <a:r>
              <a:rPr lang="en-US" sz="3600" b="1" i="0" dirty="0">
                <a:effectLst/>
                <a:latin typeface="+mj-lt"/>
                <a:cs typeface="Times New Roman" panose="02020603050405020304" pitchFamily="18" charset="0"/>
              </a:rPr>
              <a:t>1. Literature Review: </a:t>
            </a:r>
            <a:r>
              <a:rPr lang="en-US" sz="3600" i="0" dirty="0">
                <a:effectLst/>
                <a:latin typeface="+mj-lt"/>
                <a:cs typeface="Times New Roman" panose="02020603050405020304" pitchFamily="18" charset="0"/>
              </a:rPr>
              <a:t>We conducted an extensive literature review to gather existing data on nanoparticle delivery systems. This included sourcing peer-reviewed journals, conference proceedings, and patents.</a:t>
            </a:r>
          </a:p>
          <a:p>
            <a:pPr algn="just"/>
            <a:r>
              <a:rPr lang="en-US" sz="3600" b="1" i="0" dirty="0">
                <a:effectLst/>
                <a:latin typeface="+mj-lt"/>
                <a:cs typeface="Times New Roman" panose="02020603050405020304" pitchFamily="18" charset="0"/>
              </a:rPr>
              <a:t>2. Nanoparticle Synthesis and Characterization: </a:t>
            </a:r>
            <a:r>
              <a:rPr lang="en-US" sz="3600" i="0" dirty="0">
                <a:effectLst/>
                <a:latin typeface="+mj-lt"/>
                <a:cs typeface="Times New Roman" panose="02020603050405020304" pitchFamily="18" charset="0"/>
              </a:rPr>
              <a:t>Different types of nanoparticles were synthesized using methods like sol-gel, lipid encapsulation, and polymer-based techniques. Each nanoparticle was then characterized for size, shape, surface charge, and drug loading capacity.</a:t>
            </a:r>
          </a:p>
          <a:p>
            <a:pPr algn="just"/>
            <a:r>
              <a:rPr lang="en-US" sz="3600" b="1" i="0" dirty="0">
                <a:effectLst/>
                <a:latin typeface="+mj-lt"/>
                <a:cs typeface="Times New Roman" panose="02020603050405020304" pitchFamily="18" charset="0"/>
              </a:rPr>
              <a:t>3. In Vitro Testing: </a:t>
            </a:r>
            <a:r>
              <a:rPr lang="en-US" sz="3600" i="0" dirty="0">
                <a:effectLst/>
                <a:latin typeface="+mj-lt"/>
                <a:cs typeface="Times New Roman" panose="02020603050405020304" pitchFamily="18" charset="0"/>
              </a:rPr>
              <a:t>Synthesized nanoparticles were tested in vitro for drug release profiles, stability, and cell viability using various cell lines.</a:t>
            </a:r>
          </a:p>
          <a:p>
            <a:pPr algn="just"/>
            <a:r>
              <a:rPr lang="en-US" sz="3600" b="1" dirty="0">
                <a:latin typeface="+mj-lt"/>
                <a:cs typeface="Times New Roman" panose="02020603050405020304" pitchFamily="18" charset="0"/>
              </a:rPr>
              <a:t>4. </a:t>
            </a:r>
            <a:r>
              <a:rPr lang="en-US" sz="3600" b="1" i="0" dirty="0">
                <a:effectLst/>
                <a:latin typeface="+mj-lt"/>
                <a:cs typeface="Times New Roman" panose="02020603050405020304" pitchFamily="18" charset="0"/>
              </a:rPr>
              <a:t>In Vivo Testing: </a:t>
            </a:r>
            <a:r>
              <a:rPr lang="en-US" sz="3600" i="0" dirty="0">
                <a:effectLst/>
                <a:latin typeface="+mj-lt"/>
                <a:cs typeface="Times New Roman" panose="02020603050405020304" pitchFamily="18" charset="0"/>
              </a:rPr>
              <a:t>Selected nanoparticles were tested in animal models to assess their efficacy and safety profile.</a:t>
            </a:r>
          </a:p>
          <a:p>
            <a:pPr algn="just"/>
            <a:r>
              <a:rPr lang="en-US" sz="3600" b="1" dirty="0">
                <a:latin typeface="+mj-lt"/>
                <a:cs typeface="Times New Roman" panose="02020603050405020304" pitchFamily="18" charset="0"/>
              </a:rPr>
              <a:t>5. </a:t>
            </a:r>
            <a:r>
              <a:rPr lang="en-US" sz="3600" b="1" i="0" dirty="0">
                <a:effectLst/>
                <a:latin typeface="+mj-lt"/>
                <a:cs typeface="Times New Roman" panose="02020603050405020304" pitchFamily="18" charset="0"/>
              </a:rPr>
              <a:t>Data Analysis and Modeling: </a:t>
            </a:r>
            <a:r>
              <a:rPr lang="en-US" sz="3600" i="0" dirty="0">
                <a:effectLst/>
                <a:latin typeface="+mj-lt"/>
                <a:cs typeface="Times New Roman" panose="02020603050405020304" pitchFamily="18" charset="0"/>
              </a:rPr>
              <a:t>Data obtained from in vitro and in vivo tests were analyzed using statistical tools. Computational modeling was also employed to predict the behavior of nanoparticles in a biological system.</a:t>
            </a:r>
          </a:p>
          <a:p>
            <a:pPr algn="just"/>
            <a:r>
              <a:rPr lang="en-US" sz="3600" b="1" dirty="0">
                <a:latin typeface="+mj-lt"/>
                <a:cs typeface="Times New Roman" panose="02020603050405020304" pitchFamily="18" charset="0"/>
              </a:rPr>
              <a:t>6. </a:t>
            </a:r>
            <a:r>
              <a:rPr lang="en-US" sz="3600" b="1" i="0" dirty="0">
                <a:effectLst/>
                <a:latin typeface="+mj-lt"/>
                <a:cs typeface="Times New Roman" panose="02020603050405020304" pitchFamily="18" charset="0"/>
              </a:rPr>
              <a:t>Results Compilation and Analysis: </a:t>
            </a:r>
            <a:r>
              <a:rPr lang="en-US" sz="3600" i="0" dirty="0">
                <a:effectLst/>
                <a:latin typeface="+mj-lt"/>
                <a:cs typeface="Times New Roman" panose="02020603050405020304" pitchFamily="18" charset="0"/>
              </a:rPr>
              <a:t>The results were compiled and analyzed to understand the efficacy of different nanoparticle delivery systems in targeted drug therapy.</a:t>
            </a:r>
          </a:p>
        </p:txBody>
      </p:sp>
      <p:pic>
        <p:nvPicPr>
          <p:cNvPr id="23" name="Graphic 22">
            <a:extLst>
              <a:ext uri="{FF2B5EF4-FFF2-40B4-BE49-F238E27FC236}">
                <a16:creationId xmlns:a16="http://schemas.microsoft.com/office/drawing/2014/main" id="{73278658-F1A2-FA4F-9C0D-48313132AF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8684" y="30893797"/>
            <a:ext cx="13668375" cy="7962900"/>
          </a:xfrm>
          <a:prstGeom prst="rect">
            <a:avLst/>
          </a:prstGeom>
        </p:spPr>
      </p:pic>
      <p:sp>
        <p:nvSpPr>
          <p:cNvPr id="25" name="TextBox 24">
            <a:extLst>
              <a:ext uri="{FF2B5EF4-FFF2-40B4-BE49-F238E27FC236}">
                <a16:creationId xmlns:a16="http://schemas.microsoft.com/office/drawing/2014/main" id="{EF79E177-69DE-BC6F-A746-9A1264C5EA43}"/>
              </a:ext>
            </a:extLst>
          </p:cNvPr>
          <p:cNvSpPr txBox="1"/>
          <p:nvPr/>
        </p:nvSpPr>
        <p:spPr>
          <a:xfrm>
            <a:off x="1598684" y="39002422"/>
            <a:ext cx="13739633" cy="646331"/>
          </a:xfrm>
          <a:prstGeom prst="rect">
            <a:avLst/>
          </a:prstGeom>
          <a:noFill/>
          <a:effectLst/>
        </p:spPr>
        <p:txBody>
          <a:bodyPr wrap="square" rtlCol="0">
            <a:spAutoFit/>
          </a:bodyPr>
          <a:lstStyle/>
          <a:p>
            <a:pPr algn="ctr"/>
            <a:r>
              <a:rPr lang="en-US" sz="3600" i="0" dirty="0">
                <a:effectLst/>
                <a:latin typeface="+mj-lt"/>
                <a:cs typeface="Times New Roman" panose="02020603050405020304" pitchFamily="18" charset="0"/>
              </a:rPr>
              <a:t>Fig.1 Methodologies of the study</a:t>
            </a:r>
          </a:p>
        </p:txBody>
      </p:sp>
      <p:sp>
        <p:nvSpPr>
          <p:cNvPr id="27" name="TextBox 26">
            <a:extLst>
              <a:ext uri="{FF2B5EF4-FFF2-40B4-BE49-F238E27FC236}">
                <a16:creationId xmlns:a16="http://schemas.microsoft.com/office/drawing/2014/main" id="{CDB60568-A06F-A08A-A910-348A39978418}"/>
              </a:ext>
            </a:extLst>
          </p:cNvPr>
          <p:cNvSpPr txBox="1"/>
          <p:nvPr/>
        </p:nvSpPr>
        <p:spPr>
          <a:xfrm>
            <a:off x="17060969" y="8595360"/>
            <a:ext cx="13146015" cy="873701"/>
          </a:xfrm>
          <a:prstGeom prst="rect">
            <a:avLst/>
          </a:prstGeom>
          <a:noFill/>
          <a:effectLst/>
        </p:spPr>
        <p:txBody>
          <a:bodyPr wrap="square" rtlCol="0">
            <a:spAutoFit/>
          </a:bodyPr>
          <a:lstStyle/>
          <a:p>
            <a:pPr marL="0" marR="0" algn="just">
              <a:lnSpc>
                <a:spcPct val="115000"/>
              </a:lnSpc>
              <a:spcBef>
                <a:spcPts val="0"/>
              </a:spcBef>
              <a:spcAft>
                <a:spcPts val="600"/>
              </a:spcAft>
            </a:pPr>
            <a:r>
              <a:rPr lang="en-US" sz="4800" b="1" dirty="0">
                <a:solidFill>
                  <a:srgbClr val="6556CE"/>
                </a:solidFill>
                <a:effectLst/>
                <a:latin typeface="Times New Roman" panose="02020603050405020304" pitchFamily="18" charset="0"/>
                <a:ea typeface="Calibri" panose="020F0502020204030204" pitchFamily="34" charset="0"/>
                <a:cs typeface="Cordia New" panose="020B0304020202020204" pitchFamily="34" charset="-34"/>
              </a:rPr>
              <a:t>RESULTS AND DISCUSSION</a:t>
            </a:r>
          </a:p>
        </p:txBody>
      </p:sp>
      <p:sp>
        <p:nvSpPr>
          <p:cNvPr id="28" name="TextBox 27">
            <a:extLst>
              <a:ext uri="{FF2B5EF4-FFF2-40B4-BE49-F238E27FC236}">
                <a16:creationId xmlns:a16="http://schemas.microsoft.com/office/drawing/2014/main" id="{AE388EF2-8477-D7B0-8CA2-751F029B82C0}"/>
              </a:ext>
            </a:extLst>
          </p:cNvPr>
          <p:cNvSpPr txBox="1"/>
          <p:nvPr/>
        </p:nvSpPr>
        <p:spPr>
          <a:xfrm>
            <a:off x="17060968" y="9768274"/>
            <a:ext cx="13739633" cy="18374261"/>
          </a:xfrm>
          <a:prstGeom prst="rect">
            <a:avLst/>
          </a:prstGeom>
          <a:noFill/>
          <a:effectLst/>
        </p:spPr>
        <p:txBody>
          <a:bodyPr wrap="square" rtlCol="0">
            <a:spAutoFit/>
          </a:bodyPr>
          <a:lstStyle/>
          <a:p>
            <a:pPr algn="just"/>
            <a:r>
              <a:rPr lang="en-US" sz="3600" b="1" i="0" dirty="0">
                <a:effectLst/>
                <a:latin typeface="+mj-lt"/>
                <a:cs typeface="Times New Roman" panose="02020603050405020304" pitchFamily="18" charset="0"/>
              </a:rPr>
              <a:t>Nanoparticle Characterization: </a:t>
            </a:r>
            <a:r>
              <a:rPr lang="en-US" sz="3600" b="0" i="0" dirty="0">
                <a:effectLst/>
                <a:latin typeface="+mj-lt"/>
                <a:cs typeface="Times New Roman" panose="02020603050405020304" pitchFamily="18" charset="0"/>
              </a:rPr>
              <a:t>The synthesized nanoparticles demonstrated optimal size (ranging from 50-200 nm) and stability characteristics. The surface charge varied depending on the synthesis method, influencing drug release profiles.</a:t>
            </a:r>
          </a:p>
          <a:p>
            <a:pPr algn="just"/>
            <a:r>
              <a:rPr lang="en-US" sz="3600" b="1" i="0" dirty="0">
                <a:effectLst/>
                <a:latin typeface="+mj-lt"/>
                <a:cs typeface="Times New Roman" panose="02020603050405020304" pitchFamily="18" charset="0"/>
              </a:rPr>
              <a:t>In Vitro and in Vivo Efficacy: </a:t>
            </a:r>
            <a:r>
              <a:rPr lang="en-US" sz="3600" b="0" i="0" dirty="0">
                <a:effectLst/>
                <a:latin typeface="+mj-lt"/>
                <a:cs typeface="Times New Roman" panose="02020603050405020304" pitchFamily="18" charset="0"/>
              </a:rPr>
              <a:t>Nanoparticles showed controlled and sustained drug release. Cell viability assays indicated high efficacy in targeted drug delivery with minimal cytotoxicity. </a:t>
            </a:r>
          </a:p>
          <a:p>
            <a:pPr algn="just"/>
            <a:r>
              <a:rPr lang="en-US" sz="3600" b="1" i="0" dirty="0">
                <a:effectLst/>
                <a:latin typeface="+mj-lt"/>
                <a:cs typeface="Times New Roman" panose="02020603050405020304" pitchFamily="18" charset="0"/>
              </a:rPr>
              <a:t>Comparative Analysis: </a:t>
            </a:r>
            <a:r>
              <a:rPr lang="en-US" sz="3600" b="0" i="0" dirty="0">
                <a:effectLst/>
                <a:latin typeface="+mj-lt"/>
                <a:cs typeface="Times New Roman" panose="02020603050405020304" pitchFamily="18" charset="0"/>
              </a:rPr>
              <a:t>Nanoparticle systems outperformed conventional drug delivery systems in terms of specificity, drug release control, and side-effect reduction.</a:t>
            </a:r>
            <a:endParaRPr lang="th-TH" sz="3600" b="0" i="0" dirty="0">
              <a:effectLst/>
              <a:latin typeface="+mj-lt"/>
              <a:cs typeface="Times New Roman" panose="02020603050405020304" pitchFamily="18" charset="0"/>
            </a:endParaRPr>
          </a:p>
          <a:p>
            <a:pPr algn="just"/>
            <a:endParaRPr lang="th-TH" sz="3600" b="1" dirty="0">
              <a:latin typeface="+mj-lt"/>
              <a:cs typeface="Times New Roman" panose="02020603050405020304" pitchFamily="18" charset="0"/>
            </a:endParaRPr>
          </a:p>
          <a:p>
            <a:pPr algn="just"/>
            <a:endParaRPr lang="th-TH" sz="3600" b="1" dirty="0">
              <a:latin typeface="+mj-lt"/>
              <a:cs typeface="Times New Roman" panose="02020603050405020304" pitchFamily="18" charset="0"/>
            </a:endParaRPr>
          </a:p>
          <a:p>
            <a:pPr algn="just"/>
            <a:endParaRPr lang="th-TH" sz="3600" b="1" dirty="0">
              <a:latin typeface="+mj-lt"/>
              <a:cs typeface="Times New Roman" panose="02020603050405020304" pitchFamily="18" charset="0"/>
            </a:endParaRPr>
          </a:p>
          <a:p>
            <a:pPr algn="just"/>
            <a:endParaRPr lang="th-TH" sz="3600" b="1" dirty="0">
              <a:latin typeface="+mj-lt"/>
              <a:cs typeface="Times New Roman" panose="02020603050405020304" pitchFamily="18" charset="0"/>
            </a:endParaRPr>
          </a:p>
          <a:p>
            <a:pPr algn="just"/>
            <a:endParaRPr lang="th-TH" sz="3600" b="1" dirty="0">
              <a:latin typeface="+mj-lt"/>
              <a:cs typeface="Times New Roman" panose="02020603050405020304" pitchFamily="18" charset="0"/>
            </a:endParaRPr>
          </a:p>
          <a:p>
            <a:pPr algn="just"/>
            <a:endParaRPr lang="th-TH" sz="3600" b="1" dirty="0">
              <a:latin typeface="+mj-lt"/>
              <a:cs typeface="Times New Roman" panose="02020603050405020304" pitchFamily="18" charset="0"/>
            </a:endParaRPr>
          </a:p>
          <a:p>
            <a:pPr algn="just"/>
            <a:endParaRPr lang="th-TH" sz="3600" b="1" dirty="0">
              <a:latin typeface="+mj-lt"/>
              <a:cs typeface="Times New Roman" panose="02020603050405020304" pitchFamily="18" charset="0"/>
            </a:endParaRPr>
          </a:p>
          <a:p>
            <a:pPr algn="just"/>
            <a:endParaRPr lang="th-TH" sz="6600" b="1" dirty="0">
              <a:latin typeface="+mj-lt"/>
              <a:cs typeface="Times New Roman" panose="02020603050405020304" pitchFamily="18" charset="0"/>
            </a:endParaRPr>
          </a:p>
          <a:p>
            <a:pPr algn="just"/>
            <a:endParaRPr lang="th-TH" sz="3600" b="1" dirty="0">
              <a:latin typeface="+mj-lt"/>
              <a:cs typeface="Times New Roman" panose="02020603050405020304" pitchFamily="18" charset="0"/>
            </a:endParaRPr>
          </a:p>
          <a:p>
            <a:pPr algn="just"/>
            <a:endParaRPr lang="en-US" sz="3600" b="1" i="0" dirty="0">
              <a:effectLst/>
              <a:latin typeface="+mj-lt"/>
              <a:cs typeface="Times New Roman" panose="02020603050405020304" pitchFamily="18" charset="0"/>
            </a:endParaRPr>
          </a:p>
          <a:p>
            <a:pPr algn="just"/>
            <a:r>
              <a:rPr lang="en-US" sz="3600" b="1" i="0" dirty="0">
                <a:effectLst/>
                <a:latin typeface="+mj-lt"/>
                <a:cs typeface="Times New Roman" panose="02020603050405020304" pitchFamily="18" charset="0"/>
              </a:rPr>
              <a:t>Discussion Points:</a:t>
            </a:r>
          </a:p>
          <a:p>
            <a:pPr algn="just"/>
            <a:r>
              <a:rPr lang="en-US" sz="3600" b="1" i="0" dirty="0">
                <a:effectLst/>
                <a:latin typeface="+mj-lt"/>
                <a:cs typeface="Times New Roman" panose="02020603050405020304" pitchFamily="18" charset="0"/>
              </a:rPr>
              <a:t>Nanoparticle Design: </a:t>
            </a:r>
            <a:r>
              <a:rPr lang="en-US" sz="3600" b="0" i="0" dirty="0">
                <a:effectLst/>
                <a:latin typeface="+mj-lt"/>
                <a:cs typeface="Times New Roman" panose="02020603050405020304" pitchFamily="18" charset="0"/>
              </a:rPr>
              <a:t>The relationship between nanoparticle design (size, shape, and surface characteristics) and its efficacy in drug delivery was a key finding. Smaller nanoparticles showed better tissue penetration but raised questions about potential toxicity and clearance from the body.</a:t>
            </a:r>
          </a:p>
          <a:p>
            <a:pPr algn="just"/>
            <a:r>
              <a:rPr lang="en-US" sz="3600" b="1" i="0" dirty="0">
                <a:effectLst/>
                <a:latin typeface="+mj-lt"/>
                <a:cs typeface="Times New Roman" panose="02020603050405020304" pitchFamily="18" charset="0"/>
              </a:rPr>
              <a:t>Targeted Delivery and Reduced Side Effects: </a:t>
            </a:r>
            <a:r>
              <a:rPr lang="en-US" sz="3600" b="0" i="0" dirty="0">
                <a:effectLst/>
                <a:latin typeface="+mj-lt"/>
                <a:cs typeface="Times New Roman" panose="02020603050405020304" pitchFamily="18" charset="0"/>
              </a:rPr>
              <a:t>The targeted delivery approach substantially reduced the side effects commonly associated with chemotherapy drugs, making it a promising avenue for cancer treatment.</a:t>
            </a:r>
          </a:p>
          <a:p>
            <a:pPr algn="just"/>
            <a:r>
              <a:rPr lang="en-US" sz="3600" b="1" i="0" dirty="0">
                <a:effectLst/>
                <a:latin typeface="+mj-lt"/>
                <a:cs typeface="Times New Roman" panose="02020603050405020304" pitchFamily="18" charset="0"/>
              </a:rPr>
              <a:t>Challenges in Clinical Translation: </a:t>
            </a:r>
            <a:r>
              <a:rPr lang="en-US" sz="3600" b="0" i="0" dirty="0">
                <a:effectLst/>
                <a:latin typeface="+mj-lt"/>
                <a:cs typeface="Times New Roman" panose="02020603050405020304" pitchFamily="18" charset="0"/>
              </a:rPr>
              <a:t>While the results are promising, translating these findings to clinical applications poses challenges, including scalability of production and regulatory approvals. </a:t>
            </a:r>
          </a:p>
        </p:txBody>
      </p:sp>
      <p:sp>
        <p:nvSpPr>
          <p:cNvPr id="29" name="TextBox 28">
            <a:extLst>
              <a:ext uri="{FF2B5EF4-FFF2-40B4-BE49-F238E27FC236}">
                <a16:creationId xmlns:a16="http://schemas.microsoft.com/office/drawing/2014/main" id="{0DEC7728-F576-3335-386E-B0D231C2B6E4}"/>
              </a:ext>
            </a:extLst>
          </p:cNvPr>
          <p:cNvSpPr txBox="1"/>
          <p:nvPr/>
        </p:nvSpPr>
        <p:spPr>
          <a:xfrm>
            <a:off x="17060434" y="28142535"/>
            <a:ext cx="13146015" cy="873701"/>
          </a:xfrm>
          <a:prstGeom prst="rect">
            <a:avLst/>
          </a:prstGeom>
          <a:noFill/>
          <a:effectLst/>
        </p:spPr>
        <p:txBody>
          <a:bodyPr wrap="square" rtlCol="0">
            <a:spAutoFit/>
          </a:bodyPr>
          <a:lstStyle/>
          <a:p>
            <a:pPr marL="0" marR="0" algn="just">
              <a:lnSpc>
                <a:spcPct val="115000"/>
              </a:lnSpc>
              <a:spcBef>
                <a:spcPts val="0"/>
              </a:spcBef>
              <a:spcAft>
                <a:spcPts val="600"/>
              </a:spcAft>
            </a:pPr>
            <a:r>
              <a:rPr lang="en-US" sz="4800" b="1" dirty="0">
                <a:solidFill>
                  <a:srgbClr val="6556CE"/>
                </a:solidFill>
                <a:effectLst/>
                <a:latin typeface="Times New Roman" panose="02020603050405020304" pitchFamily="18" charset="0"/>
                <a:ea typeface="Calibri" panose="020F0502020204030204" pitchFamily="34" charset="0"/>
                <a:cs typeface="Cordia New" panose="020B0304020202020204" pitchFamily="34" charset="-34"/>
              </a:rPr>
              <a:t>CONCLUSIONS</a:t>
            </a:r>
          </a:p>
        </p:txBody>
      </p:sp>
      <p:sp>
        <p:nvSpPr>
          <p:cNvPr id="34" name="Rectangle 4">
            <a:extLst>
              <a:ext uri="{FF2B5EF4-FFF2-40B4-BE49-F238E27FC236}">
                <a16:creationId xmlns:a16="http://schemas.microsoft.com/office/drawing/2014/main" id="{77DB11E0-5434-8912-7C32-177FE09F42DC}"/>
              </a:ext>
            </a:extLst>
          </p:cNvPr>
          <p:cNvSpPr>
            <a:spLocks noChangeArrowheads="1"/>
          </p:cNvSpPr>
          <p:nvPr/>
        </p:nvSpPr>
        <p:spPr bwMode="auto">
          <a:xfrm>
            <a:off x="0" y="0"/>
            <a:ext cx="12960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000000"/>
                </a:solidFill>
                <a:effectLst/>
                <a:latin typeface="Inter"/>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Box 34">
            <a:extLst>
              <a:ext uri="{FF2B5EF4-FFF2-40B4-BE49-F238E27FC236}">
                <a16:creationId xmlns:a16="http://schemas.microsoft.com/office/drawing/2014/main" id="{B4547D24-98AD-544C-FA63-06398E4A5148}"/>
              </a:ext>
            </a:extLst>
          </p:cNvPr>
          <p:cNvSpPr txBox="1"/>
          <p:nvPr/>
        </p:nvSpPr>
        <p:spPr>
          <a:xfrm>
            <a:off x="17060436" y="29097868"/>
            <a:ext cx="13739633" cy="2308324"/>
          </a:xfrm>
          <a:prstGeom prst="rect">
            <a:avLst/>
          </a:prstGeom>
          <a:noFill/>
          <a:effectLst/>
        </p:spPr>
        <p:txBody>
          <a:bodyPr wrap="square" rtlCol="0">
            <a:spAutoFit/>
          </a:bodyPr>
          <a:lstStyle/>
          <a:p>
            <a:pPr algn="just"/>
            <a:r>
              <a:rPr lang="th-TH" sz="3600" i="0" dirty="0">
                <a:effectLst/>
                <a:latin typeface="+mj-lt"/>
                <a:cs typeface="Times New Roman" panose="02020603050405020304" pitchFamily="18" charset="0"/>
              </a:rPr>
              <a:t>	</a:t>
            </a:r>
            <a:r>
              <a:rPr lang="en-US" sz="3600" i="0" dirty="0">
                <a:effectLst/>
                <a:latin typeface="+mj-lt"/>
                <a:cs typeface="Times New Roman" panose="02020603050405020304" pitchFamily="18" charset="0"/>
              </a:rPr>
              <a:t>our study highlights the potential of nanoparticle delivery systems in revolutionizing drug delivery methods. While there are challenges to overcome, the advancements in targeted therapy and reduction in side effects present a significant step forward in pharmaceutical technology.</a:t>
            </a:r>
          </a:p>
        </p:txBody>
      </p:sp>
      <p:graphicFrame>
        <p:nvGraphicFramePr>
          <p:cNvPr id="36" name="Chart 35">
            <a:extLst>
              <a:ext uri="{FF2B5EF4-FFF2-40B4-BE49-F238E27FC236}">
                <a16:creationId xmlns:a16="http://schemas.microsoft.com/office/drawing/2014/main" id="{A9254E0A-2967-162F-7821-C7B36BEFD2D6}"/>
              </a:ext>
            </a:extLst>
          </p:cNvPr>
          <p:cNvGraphicFramePr>
            <a:graphicFrameLocks/>
          </p:cNvGraphicFramePr>
          <p:nvPr/>
        </p:nvGraphicFramePr>
        <p:xfrm>
          <a:off x="18841976" y="15557244"/>
          <a:ext cx="10320136" cy="4572537"/>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a:extLst>
              <a:ext uri="{FF2B5EF4-FFF2-40B4-BE49-F238E27FC236}">
                <a16:creationId xmlns:a16="http://schemas.microsoft.com/office/drawing/2014/main" id="{352B1513-C28B-9C06-8DA4-9A4001130EAB}"/>
              </a:ext>
            </a:extLst>
          </p:cNvPr>
          <p:cNvSpPr txBox="1"/>
          <p:nvPr/>
        </p:nvSpPr>
        <p:spPr>
          <a:xfrm>
            <a:off x="17132228" y="20428994"/>
            <a:ext cx="13739633" cy="646331"/>
          </a:xfrm>
          <a:prstGeom prst="rect">
            <a:avLst/>
          </a:prstGeom>
          <a:noFill/>
          <a:effectLst/>
        </p:spPr>
        <p:txBody>
          <a:bodyPr wrap="square" rtlCol="0">
            <a:spAutoFit/>
          </a:bodyPr>
          <a:lstStyle/>
          <a:p>
            <a:pPr algn="ctr"/>
            <a:r>
              <a:rPr lang="en-US" sz="3600" i="0" dirty="0">
                <a:effectLst/>
                <a:latin typeface="+mj-lt"/>
                <a:cs typeface="Times New Roman" panose="02020603050405020304" pitchFamily="18" charset="0"/>
              </a:rPr>
              <a:t>Fig.2 Particle size analysis</a:t>
            </a:r>
          </a:p>
        </p:txBody>
      </p:sp>
      <p:sp>
        <p:nvSpPr>
          <p:cNvPr id="38" name="TextBox 37">
            <a:extLst>
              <a:ext uri="{FF2B5EF4-FFF2-40B4-BE49-F238E27FC236}">
                <a16:creationId xmlns:a16="http://schemas.microsoft.com/office/drawing/2014/main" id="{C059C76D-1C15-27A7-A8C2-B391281BD943}"/>
              </a:ext>
            </a:extLst>
          </p:cNvPr>
          <p:cNvSpPr txBox="1"/>
          <p:nvPr/>
        </p:nvSpPr>
        <p:spPr>
          <a:xfrm>
            <a:off x="17060434" y="31704995"/>
            <a:ext cx="13146015" cy="873701"/>
          </a:xfrm>
          <a:prstGeom prst="rect">
            <a:avLst/>
          </a:prstGeom>
          <a:noFill/>
          <a:effectLst/>
        </p:spPr>
        <p:txBody>
          <a:bodyPr wrap="square" rtlCol="0">
            <a:spAutoFit/>
          </a:bodyPr>
          <a:lstStyle/>
          <a:p>
            <a:pPr marL="0" marR="0" algn="just">
              <a:lnSpc>
                <a:spcPct val="115000"/>
              </a:lnSpc>
              <a:spcBef>
                <a:spcPts val="0"/>
              </a:spcBef>
              <a:spcAft>
                <a:spcPts val="600"/>
              </a:spcAft>
            </a:pPr>
            <a:r>
              <a:rPr lang="en-US" sz="4800" b="1" dirty="0">
                <a:solidFill>
                  <a:srgbClr val="6556CE"/>
                </a:solidFill>
                <a:effectLst/>
                <a:latin typeface="Times New Roman" panose="02020603050405020304" pitchFamily="18" charset="0"/>
                <a:ea typeface="Calibri" panose="020F0502020204030204" pitchFamily="34" charset="0"/>
                <a:cs typeface="Cordia New" panose="020B0304020202020204" pitchFamily="34" charset="-34"/>
              </a:rPr>
              <a:t>REFERENCES</a:t>
            </a:r>
          </a:p>
        </p:txBody>
      </p:sp>
      <p:sp>
        <p:nvSpPr>
          <p:cNvPr id="3" name="TextBox 2">
            <a:extLst>
              <a:ext uri="{FF2B5EF4-FFF2-40B4-BE49-F238E27FC236}">
                <a16:creationId xmlns:a16="http://schemas.microsoft.com/office/drawing/2014/main" id="{E77FF943-857D-7F5E-E3BD-780664DF5B7F}"/>
              </a:ext>
            </a:extLst>
          </p:cNvPr>
          <p:cNvSpPr txBox="1"/>
          <p:nvPr/>
        </p:nvSpPr>
        <p:spPr>
          <a:xfrm>
            <a:off x="17131695" y="32877499"/>
            <a:ext cx="13739633" cy="3046988"/>
          </a:xfrm>
          <a:prstGeom prst="rect">
            <a:avLst/>
          </a:prstGeom>
          <a:noFill/>
        </p:spPr>
        <p:txBody>
          <a:bodyPr wrap="square">
            <a:spAutoFit/>
          </a:bodyPr>
          <a:lstStyle/>
          <a:p>
            <a:pPr algn="just">
              <a:buFont typeface="+mj-lt"/>
              <a:buAutoNum type="arabicPeriod"/>
            </a:pPr>
            <a:r>
              <a:rPr lang="en-US" sz="3200" b="0" i="0" dirty="0">
                <a:solidFill>
                  <a:srgbClr val="374151"/>
                </a:solidFill>
                <a:effectLst/>
                <a:latin typeface="+mj-lt"/>
              </a:rPr>
              <a:t>Kim, H.J., &amp; Park, S. (2022). </a:t>
            </a:r>
            <a:r>
              <a:rPr lang="en-US" sz="3200" b="0" i="1" dirty="0">
                <a:solidFill>
                  <a:srgbClr val="374151"/>
                </a:solidFill>
                <a:effectLst/>
                <a:latin typeface="+mj-lt"/>
              </a:rPr>
              <a:t>The Role of Nanotechnology in Personalized Medicine: The New Frontier</a:t>
            </a:r>
            <a:r>
              <a:rPr lang="en-US" sz="3200" b="0" i="0" dirty="0">
                <a:solidFill>
                  <a:srgbClr val="374151"/>
                </a:solidFill>
                <a:effectLst/>
                <a:latin typeface="+mj-lt"/>
              </a:rPr>
              <a:t>. Journal of Personalized Medicine, 10(3), 80-95.</a:t>
            </a:r>
          </a:p>
          <a:p>
            <a:pPr algn="just">
              <a:buFont typeface="+mj-lt"/>
              <a:buAutoNum type="arabicPeriod"/>
            </a:pPr>
            <a:r>
              <a:rPr lang="en-US" sz="3200" b="0" i="0" dirty="0">
                <a:solidFill>
                  <a:srgbClr val="374151"/>
                </a:solidFill>
                <a:effectLst/>
                <a:latin typeface="+mj-lt"/>
              </a:rPr>
              <a:t>Gupta, A., &amp; Kumar, P. (2023). </a:t>
            </a:r>
            <a:r>
              <a:rPr lang="en-US" sz="3200" b="0" i="1" dirty="0">
                <a:solidFill>
                  <a:srgbClr val="374151"/>
                </a:solidFill>
                <a:effectLst/>
                <a:latin typeface="+mj-lt"/>
              </a:rPr>
              <a:t>Statistical Analysis of Nanoparticle Drug Delivery Systems</a:t>
            </a:r>
            <a:r>
              <a:rPr lang="en-US" sz="3200" b="0" i="0" dirty="0">
                <a:solidFill>
                  <a:srgbClr val="374151"/>
                </a:solidFill>
                <a:effectLst/>
                <a:latin typeface="+mj-lt"/>
              </a:rPr>
              <a:t>. Biostatistics in Pharmacology, 14(4), 210-225.</a:t>
            </a:r>
          </a:p>
          <a:p>
            <a:pPr algn="just">
              <a:buFont typeface="+mj-lt"/>
              <a:buAutoNum type="arabicPeriod"/>
            </a:pPr>
            <a:r>
              <a:rPr lang="en-US" sz="3200" b="0" i="0" dirty="0">
                <a:solidFill>
                  <a:srgbClr val="374151"/>
                </a:solidFill>
                <a:effectLst/>
                <a:latin typeface="+mj-lt"/>
              </a:rPr>
              <a:t>Morales, S., &amp; Castillo, J. (2022). </a:t>
            </a:r>
            <a:r>
              <a:rPr lang="en-US" sz="3200" b="0" i="1" dirty="0">
                <a:solidFill>
                  <a:srgbClr val="374151"/>
                </a:solidFill>
                <a:effectLst/>
                <a:latin typeface="+mj-lt"/>
              </a:rPr>
              <a:t>Toxicity Concerns in Nanoparticle Design and Applications</a:t>
            </a:r>
            <a:r>
              <a:rPr lang="en-US" sz="3200" b="0" i="0" dirty="0">
                <a:solidFill>
                  <a:srgbClr val="374151"/>
                </a:solidFill>
                <a:effectLst/>
                <a:latin typeface="+mj-lt"/>
              </a:rPr>
              <a:t>. Environmental Health and Nanotechnology, 8(1), 67-78.</a:t>
            </a:r>
          </a:p>
        </p:txBody>
      </p:sp>
      <p:sp>
        <p:nvSpPr>
          <p:cNvPr id="9" name="TextBox 8">
            <a:extLst>
              <a:ext uri="{FF2B5EF4-FFF2-40B4-BE49-F238E27FC236}">
                <a16:creationId xmlns:a16="http://schemas.microsoft.com/office/drawing/2014/main" id="{0183DFFC-2B57-B77B-8483-12798575F481}"/>
              </a:ext>
            </a:extLst>
          </p:cNvPr>
          <p:cNvSpPr txBox="1"/>
          <p:nvPr/>
        </p:nvSpPr>
        <p:spPr>
          <a:xfrm>
            <a:off x="17131695" y="36223290"/>
            <a:ext cx="13146015" cy="873701"/>
          </a:xfrm>
          <a:prstGeom prst="rect">
            <a:avLst/>
          </a:prstGeom>
          <a:noFill/>
          <a:effectLst/>
        </p:spPr>
        <p:txBody>
          <a:bodyPr wrap="square" rtlCol="0">
            <a:spAutoFit/>
          </a:bodyPr>
          <a:lstStyle/>
          <a:p>
            <a:pPr marL="0" marR="0" algn="just">
              <a:lnSpc>
                <a:spcPct val="115000"/>
              </a:lnSpc>
              <a:spcBef>
                <a:spcPts val="0"/>
              </a:spcBef>
              <a:spcAft>
                <a:spcPts val="600"/>
              </a:spcAft>
            </a:pPr>
            <a:r>
              <a:rPr lang="en-US" sz="4800" b="1" dirty="0">
                <a:solidFill>
                  <a:srgbClr val="6556CE"/>
                </a:solidFill>
                <a:effectLst/>
                <a:latin typeface="Times New Roman" panose="02020603050405020304" pitchFamily="18" charset="0"/>
                <a:ea typeface="Calibri" panose="020F0502020204030204" pitchFamily="34" charset="0"/>
                <a:cs typeface="Cordia New" panose="020B0304020202020204" pitchFamily="34" charset="-34"/>
              </a:rPr>
              <a:t>ACKNOWLEDGEMENT</a:t>
            </a:r>
          </a:p>
        </p:txBody>
      </p:sp>
      <p:sp>
        <p:nvSpPr>
          <p:cNvPr id="18" name="TextBox 17">
            <a:extLst>
              <a:ext uri="{FF2B5EF4-FFF2-40B4-BE49-F238E27FC236}">
                <a16:creationId xmlns:a16="http://schemas.microsoft.com/office/drawing/2014/main" id="{A1C00312-F59A-38CA-638A-F90924DD2FB1}"/>
              </a:ext>
            </a:extLst>
          </p:cNvPr>
          <p:cNvSpPr txBox="1"/>
          <p:nvPr/>
        </p:nvSpPr>
        <p:spPr>
          <a:xfrm>
            <a:off x="17131696" y="37395794"/>
            <a:ext cx="13739632" cy="2554545"/>
          </a:xfrm>
          <a:prstGeom prst="rect">
            <a:avLst/>
          </a:prstGeom>
          <a:noFill/>
        </p:spPr>
        <p:txBody>
          <a:bodyPr wrap="square">
            <a:spAutoFit/>
          </a:bodyPr>
          <a:lstStyle/>
          <a:p>
            <a:pPr algn="just"/>
            <a:r>
              <a:rPr lang="en-US" sz="3200" b="0" i="0" dirty="0">
                <a:solidFill>
                  <a:srgbClr val="374151"/>
                </a:solidFill>
                <a:effectLst/>
                <a:latin typeface="+mj-lt"/>
              </a:rPr>
              <a:t>		We express our deepest appreciation to the National Institute of Health Sciences (NIHS) and the International Collaboration Grant for Pharmaceutical Research (ICGPR) for their financial support. Our gratitude also goes to the laboratory staff and technicians at Boston Institute of Technology, the insightful peer reviewers, and our academic advisors for their essential roles in this project. </a:t>
            </a:r>
          </a:p>
        </p:txBody>
      </p:sp>
      <p:sp>
        <p:nvSpPr>
          <p:cNvPr id="8" name="Oval 7">
            <a:extLst>
              <a:ext uri="{FF2B5EF4-FFF2-40B4-BE49-F238E27FC236}">
                <a16:creationId xmlns:a16="http://schemas.microsoft.com/office/drawing/2014/main" id="{10ECDFE8-339C-CB2A-14DA-FC7EBDA78D7F}"/>
              </a:ext>
            </a:extLst>
          </p:cNvPr>
          <p:cNvSpPr/>
          <p:nvPr/>
        </p:nvSpPr>
        <p:spPr>
          <a:xfrm>
            <a:off x="25786957" y="299934"/>
            <a:ext cx="2382252" cy="2382252"/>
          </a:xfrm>
          <a:prstGeom prst="ellipse">
            <a:avLst/>
          </a:prstGeom>
          <a:noFill/>
          <a:ln>
            <a:solidFill>
              <a:srgbClr val="AB9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AB94C3"/>
                </a:solidFill>
              </a:rPr>
              <a:t>LOGO 1</a:t>
            </a:r>
          </a:p>
        </p:txBody>
      </p:sp>
      <p:sp>
        <p:nvSpPr>
          <p:cNvPr id="12" name="Oval 11">
            <a:extLst>
              <a:ext uri="{FF2B5EF4-FFF2-40B4-BE49-F238E27FC236}">
                <a16:creationId xmlns:a16="http://schemas.microsoft.com/office/drawing/2014/main" id="{2AEA5419-AC10-309F-7DC5-77C63785FDF1}"/>
              </a:ext>
            </a:extLst>
          </p:cNvPr>
          <p:cNvSpPr/>
          <p:nvPr/>
        </p:nvSpPr>
        <p:spPr>
          <a:xfrm>
            <a:off x="29082882" y="299934"/>
            <a:ext cx="2382252" cy="2382252"/>
          </a:xfrm>
          <a:prstGeom prst="ellipse">
            <a:avLst/>
          </a:prstGeom>
          <a:noFill/>
          <a:ln>
            <a:solidFill>
              <a:srgbClr val="AB9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AB94C3"/>
                </a:solidFill>
              </a:rPr>
              <a:t>LOGO 2</a:t>
            </a:r>
          </a:p>
          <a:p>
            <a:pPr algn="ctr"/>
            <a:r>
              <a:rPr lang="en-US" sz="3200" dirty="0">
                <a:solidFill>
                  <a:srgbClr val="AB94C3"/>
                </a:solidFill>
              </a:rPr>
              <a:t>If any</a:t>
            </a:r>
          </a:p>
        </p:txBody>
      </p:sp>
      <p:sp>
        <p:nvSpPr>
          <p:cNvPr id="2" name="TextBox 1">
            <a:extLst>
              <a:ext uri="{FF2B5EF4-FFF2-40B4-BE49-F238E27FC236}">
                <a16:creationId xmlns:a16="http://schemas.microsoft.com/office/drawing/2014/main" id="{0ED04D89-C2C2-398C-1FD5-D6FE39825B7C}"/>
              </a:ext>
            </a:extLst>
          </p:cNvPr>
          <p:cNvSpPr txBox="1"/>
          <p:nvPr/>
        </p:nvSpPr>
        <p:spPr>
          <a:xfrm>
            <a:off x="20312841" y="6831665"/>
            <a:ext cx="9449054" cy="584775"/>
          </a:xfrm>
          <a:prstGeom prst="rect">
            <a:avLst/>
          </a:prstGeom>
          <a:noFill/>
          <a:ln>
            <a:solidFill>
              <a:srgbClr val="FF0000"/>
            </a:solidFill>
            <a:prstDash val="lgDash"/>
          </a:ln>
        </p:spPr>
        <p:txBody>
          <a:bodyPr wrap="square" rtlCol="0">
            <a:spAutoFit/>
          </a:bodyPr>
          <a:lstStyle/>
          <a:p>
            <a:pPr algn="ctr"/>
            <a:r>
              <a:rPr lang="en-US" sz="3200" dirty="0">
                <a:solidFill>
                  <a:srgbClr val="FF0000"/>
                </a:solidFill>
              </a:rPr>
              <a:t>Author names and affiliations: Font Size : 30-40 pt</a:t>
            </a:r>
          </a:p>
        </p:txBody>
      </p:sp>
      <p:sp>
        <p:nvSpPr>
          <p:cNvPr id="6" name="TextBox 5">
            <a:extLst>
              <a:ext uri="{FF2B5EF4-FFF2-40B4-BE49-F238E27FC236}">
                <a16:creationId xmlns:a16="http://schemas.microsoft.com/office/drawing/2014/main" id="{6B7E8362-8267-D3BA-091A-CBAC0D14642A}"/>
              </a:ext>
            </a:extLst>
          </p:cNvPr>
          <p:cNvSpPr txBox="1"/>
          <p:nvPr/>
        </p:nvSpPr>
        <p:spPr>
          <a:xfrm>
            <a:off x="1592995" y="930394"/>
            <a:ext cx="4831252" cy="584775"/>
          </a:xfrm>
          <a:prstGeom prst="rect">
            <a:avLst/>
          </a:prstGeom>
          <a:noFill/>
          <a:ln>
            <a:solidFill>
              <a:srgbClr val="FF0000"/>
            </a:solidFill>
            <a:prstDash val="lgDash"/>
          </a:ln>
        </p:spPr>
        <p:txBody>
          <a:bodyPr wrap="square" rtlCol="0">
            <a:spAutoFit/>
          </a:bodyPr>
          <a:lstStyle/>
          <a:p>
            <a:pPr algn="ctr"/>
            <a:r>
              <a:rPr lang="en-US" sz="3200" dirty="0">
                <a:solidFill>
                  <a:srgbClr val="FF0000"/>
                </a:solidFill>
              </a:rPr>
              <a:t>Title Font Size : 80 - 100 pt</a:t>
            </a:r>
          </a:p>
        </p:txBody>
      </p:sp>
      <p:sp>
        <p:nvSpPr>
          <p:cNvPr id="16" name="TextBox 15">
            <a:extLst>
              <a:ext uri="{FF2B5EF4-FFF2-40B4-BE49-F238E27FC236}">
                <a16:creationId xmlns:a16="http://schemas.microsoft.com/office/drawing/2014/main" id="{88DC90E5-9527-3886-74E5-6992E16E7D51}"/>
              </a:ext>
            </a:extLst>
          </p:cNvPr>
          <p:cNvSpPr txBox="1"/>
          <p:nvPr/>
        </p:nvSpPr>
        <p:spPr>
          <a:xfrm>
            <a:off x="1592995" y="7755975"/>
            <a:ext cx="4198206" cy="584775"/>
          </a:xfrm>
          <a:prstGeom prst="rect">
            <a:avLst/>
          </a:prstGeom>
          <a:noFill/>
          <a:ln>
            <a:solidFill>
              <a:srgbClr val="FF0000"/>
            </a:solidFill>
            <a:prstDash val="lgDash"/>
          </a:ln>
        </p:spPr>
        <p:txBody>
          <a:bodyPr wrap="square" rtlCol="0">
            <a:spAutoFit/>
          </a:bodyPr>
          <a:lstStyle/>
          <a:p>
            <a:pPr algn="ctr"/>
            <a:r>
              <a:rPr lang="en-US" sz="3200" dirty="0">
                <a:solidFill>
                  <a:srgbClr val="FF0000"/>
                </a:solidFill>
              </a:rPr>
              <a:t>Main Text: 28 – 40 pt</a:t>
            </a:r>
          </a:p>
        </p:txBody>
      </p:sp>
      <p:sp>
        <p:nvSpPr>
          <p:cNvPr id="17" name="TextBox 16">
            <a:extLst>
              <a:ext uri="{FF2B5EF4-FFF2-40B4-BE49-F238E27FC236}">
                <a16:creationId xmlns:a16="http://schemas.microsoft.com/office/drawing/2014/main" id="{65880EB7-1BC8-3394-3908-3CC10ACAAA0A}"/>
              </a:ext>
            </a:extLst>
          </p:cNvPr>
          <p:cNvSpPr txBox="1"/>
          <p:nvPr/>
        </p:nvSpPr>
        <p:spPr>
          <a:xfrm>
            <a:off x="21566675" y="31849457"/>
            <a:ext cx="9562725" cy="584775"/>
          </a:xfrm>
          <a:prstGeom prst="rect">
            <a:avLst/>
          </a:prstGeom>
          <a:noFill/>
          <a:ln>
            <a:solidFill>
              <a:srgbClr val="FF0000"/>
            </a:solidFill>
            <a:prstDash val="lgDash"/>
          </a:ln>
        </p:spPr>
        <p:txBody>
          <a:bodyPr wrap="square" rtlCol="0">
            <a:spAutoFit/>
          </a:bodyPr>
          <a:lstStyle/>
          <a:p>
            <a:pPr algn="ctr"/>
            <a:r>
              <a:rPr lang="en-US" sz="3200" dirty="0">
                <a:solidFill>
                  <a:srgbClr val="FF0000"/>
                </a:solidFill>
              </a:rPr>
              <a:t>References / Acknowledgement Font size: 24 - 32 pt</a:t>
            </a:r>
          </a:p>
        </p:txBody>
      </p:sp>
      <p:sp>
        <p:nvSpPr>
          <p:cNvPr id="20" name="TextBox 19">
            <a:extLst>
              <a:ext uri="{FF2B5EF4-FFF2-40B4-BE49-F238E27FC236}">
                <a16:creationId xmlns:a16="http://schemas.microsoft.com/office/drawing/2014/main" id="{626B2521-AEB2-C6C5-B05D-76037F1A0FCC}"/>
              </a:ext>
            </a:extLst>
          </p:cNvPr>
          <p:cNvSpPr txBox="1"/>
          <p:nvPr/>
        </p:nvSpPr>
        <p:spPr>
          <a:xfrm>
            <a:off x="15267059" y="41051524"/>
            <a:ext cx="12675928" cy="1627112"/>
          </a:xfrm>
          <a:prstGeom prst="rect">
            <a:avLst/>
          </a:prstGeom>
          <a:noFill/>
          <a:ln>
            <a:solidFill>
              <a:schemeClr val="bg1"/>
            </a:solidFill>
            <a:prstDash val="lgDash"/>
          </a:ln>
        </p:spPr>
        <p:txBody>
          <a:bodyPr wrap="square">
            <a:spAutoFit/>
          </a:bodyPr>
          <a:lstStyle/>
          <a:p>
            <a:pPr marR="0" lvl="0" algn="ctr">
              <a:lnSpc>
                <a:spcPct val="115000"/>
              </a:lnSpc>
              <a:spcBef>
                <a:spcPts val="600"/>
              </a:spcBef>
              <a:spcAft>
                <a:spcPts val="600"/>
              </a:spcAft>
            </a:pPr>
            <a:r>
              <a:rPr lang="en-GB" sz="4000" dirty="0">
                <a:solidFill>
                  <a:schemeClr val="bg1"/>
                </a:solidFill>
                <a:effectLst/>
                <a:latin typeface="+mj-lt"/>
                <a:ea typeface="Times New Roman" panose="02020603050405020304" pitchFamily="18" charset="0"/>
                <a:cs typeface="Cordia New" panose="020B0304020202020204" pitchFamily="34" charset="-34"/>
              </a:rPr>
              <a:t>Please refer to the </a:t>
            </a:r>
            <a:r>
              <a:rPr lang="en-GB" sz="4000" u="sng" dirty="0">
                <a:solidFill>
                  <a:schemeClr val="bg1"/>
                </a:solidFill>
                <a:effectLst/>
                <a:latin typeface="+mj-lt"/>
                <a:ea typeface="Times New Roman" panose="02020603050405020304" pitchFamily="18" charset="0"/>
                <a:cs typeface="Cordia New" panose="020B0304020202020204" pitchFamily="34" charset="-34"/>
                <a:hlinkClick r:id="rId6">
                  <a:extLst>
                    <a:ext uri="{A12FA001-AC4F-418D-AE19-62706E023703}">
                      <ahyp:hlinkClr xmlns:ahyp="http://schemas.microsoft.com/office/drawing/2018/hyperlinkcolor" val="tx"/>
                    </a:ext>
                  </a:extLst>
                </a:hlinkClick>
              </a:rPr>
              <a:t>poster template</a:t>
            </a:r>
            <a:r>
              <a:rPr lang="en-GB" sz="4000" dirty="0">
                <a:solidFill>
                  <a:schemeClr val="bg1"/>
                </a:solidFill>
                <a:effectLst/>
                <a:latin typeface="+mj-lt"/>
                <a:ea typeface="Times New Roman" panose="02020603050405020304" pitchFamily="18" charset="0"/>
                <a:cs typeface="Cordia New" panose="020B0304020202020204" pitchFamily="34" charset="-34"/>
              </a:rPr>
              <a:t> for a suggestion. </a:t>
            </a:r>
          </a:p>
          <a:p>
            <a:pPr marR="0" lvl="0" algn="ctr">
              <a:lnSpc>
                <a:spcPct val="115000"/>
              </a:lnSpc>
              <a:spcBef>
                <a:spcPts val="600"/>
              </a:spcBef>
              <a:spcAft>
                <a:spcPts val="600"/>
              </a:spcAft>
            </a:pPr>
            <a:r>
              <a:rPr lang="en-GB" sz="4000" dirty="0">
                <a:solidFill>
                  <a:schemeClr val="bg1"/>
                </a:solidFill>
                <a:effectLst/>
                <a:latin typeface="+mj-lt"/>
                <a:ea typeface="Times New Roman" panose="02020603050405020304" pitchFamily="18" charset="0"/>
                <a:cs typeface="Cordia New" panose="020B0304020202020204" pitchFamily="34" charset="-34"/>
              </a:rPr>
              <a:t>However, </a:t>
            </a:r>
            <a:r>
              <a:rPr lang="en-GB" sz="4000" b="1" dirty="0">
                <a:solidFill>
                  <a:schemeClr val="bg1"/>
                </a:solidFill>
                <a:effectLst/>
                <a:latin typeface="+mj-lt"/>
                <a:ea typeface="Times New Roman" panose="02020603050405020304" pitchFamily="18" charset="0"/>
                <a:cs typeface="Cordia New" panose="020B0304020202020204" pitchFamily="34" charset="-34"/>
              </a:rPr>
              <a:t>it is not mandatory to use the template</a:t>
            </a:r>
            <a:r>
              <a:rPr lang="en-GB" sz="4000" dirty="0">
                <a:solidFill>
                  <a:schemeClr val="bg1"/>
                </a:solidFill>
                <a:effectLst/>
                <a:latin typeface="+mj-lt"/>
                <a:ea typeface="Times New Roman" panose="02020603050405020304" pitchFamily="18" charset="0"/>
                <a:cs typeface="Cordia New" panose="020B0304020202020204" pitchFamily="34" charset="-34"/>
              </a:rPr>
              <a:t>. </a:t>
            </a:r>
            <a:endParaRPr lang="en-US" sz="2400" dirty="0">
              <a:solidFill>
                <a:schemeClr val="bg1"/>
              </a:solidFill>
              <a:effectLst/>
              <a:latin typeface="+mj-lt"/>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959042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A72CCB-CA25-A7CE-E646-4BB521DE1391}"/>
              </a:ext>
            </a:extLst>
          </p:cNvPr>
          <p:cNvSpPr txBox="1"/>
          <p:nvPr/>
        </p:nvSpPr>
        <p:spPr>
          <a:xfrm>
            <a:off x="1598684" y="1051516"/>
            <a:ext cx="26564836"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8000" b="1" dirty="0">
                <a:solidFill>
                  <a:schemeClr val="bg1"/>
                </a:solidFill>
                <a:latin typeface="+mj-lt"/>
                <a:cs typeface="Times New Roman" panose="02020603050405020304" pitchFamily="18" charset="0"/>
              </a:rPr>
              <a:t>Advancements in Nanoparticle Delivery </a:t>
            </a:r>
            <a:endParaRPr lang="th-TH" sz="8000" b="1" dirty="0">
              <a:solidFill>
                <a:schemeClr val="bg1"/>
              </a:solidFill>
              <a:latin typeface="+mj-lt"/>
              <a:cs typeface="Times New Roman" panose="02020603050405020304" pitchFamily="18" charset="0"/>
            </a:endParaRPr>
          </a:p>
          <a:p>
            <a:r>
              <a:rPr lang="en-US" sz="8000" b="1" dirty="0">
                <a:solidFill>
                  <a:schemeClr val="bg1"/>
                </a:solidFill>
                <a:latin typeface="+mj-lt"/>
                <a:cs typeface="Times New Roman" panose="02020603050405020304" pitchFamily="18" charset="0"/>
              </a:rPr>
              <a:t>Systems for Targeted Drug Therapy: </a:t>
            </a:r>
            <a:endParaRPr lang="th-TH" sz="8000" b="1" dirty="0">
              <a:solidFill>
                <a:schemeClr val="bg1"/>
              </a:solidFill>
              <a:latin typeface="+mj-lt"/>
              <a:cs typeface="Times New Roman" panose="02020603050405020304" pitchFamily="18" charset="0"/>
            </a:endParaRPr>
          </a:p>
          <a:p>
            <a:r>
              <a:rPr lang="en-US" sz="8000" b="1" dirty="0">
                <a:solidFill>
                  <a:schemeClr val="bg1"/>
                </a:solidFill>
                <a:latin typeface="+mj-lt"/>
                <a:cs typeface="Times New Roman" panose="02020603050405020304" pitchFamily="18" charset="0"/>
              </a:rPr>
              <a:t>A Revolutionary Approach in Pharmaceutical Technology</a:t>
            </a:r>
          </a:p>
        </p:txBody>
      </p:sp>
      <p:sp>
        <p:nvSpPr>
          <p:cNvPr id="5" name="TextBox 4">
            <a:extLst>
              <a:ext uri="{FF2B5EF4-FFF2-40B4-BE49-F238E27FC236}">
                <a16:creationId xmlns:a16="http://schemas.microsoft.com/office/drawing/2014/main" id="{5ABB1D5E-130F-BCD9-FEDB-8EDC2F6020C8}"/>
              </a:ext>
            </a:extLst>
          </p:cNvPr>
          <p:cNvSpPr txBox="1"/>
          <p:nvPr/>
        </p:nvSpPr>
        <p:spPr>
          <a:xfrm>
            <a:off x="1598684" y="5917503"/>
            <a:ext cx="29201917" cy="2129622"/>
          </a:xfrm>
          <a:prstGeom prst="rect">
            <a:avLst/>
          </a:prstGeom>
          <a:noFill/>
          <a:effectLst/>
        </p:spPr>
        <p:txBody>
          <a:bodyPr wrap="square" rtlCol="0">
            <a:spAutoFit/>
          </a:bodyPr>
          <a:lstStyle/>
          <a:p>
            <a:pPr marL="0" marR="0" algn="ctr">
              <a:lnSpc>
                <a:spcPct val="115000"/>
              </a:lnSpc>
              <a:spcBef>
                <a:spcPts val="0"/>
              </a:spcBef>
              <a:spcAft>
                <a:spcPts val="600"/>
              </a:spcAft>
            </a:pPr>
            <a:r>
              <a:rPr lang="en-US" sz="4400" dirty="0">
                <a:solidFill>
                  <a:srgbClr val="6556CE"/>
                </a:solidFill>
                <a:effectLst/>
                <a:latin typeface="+mj-lt"/>
                <a:ea typeface="Calibri" panose="020F0502020204030204" pitchFamily="34" charset="0"/>
                <a:cs typeface="Cordia New" panose="020B0304020202020204" pitchFamily="34" charset="-34"/>
              </a:rPr>
              <a:t>Worrapan Poomanee</a:t>
            </a:r>
            <a:r>
              <a:rPr lang="en-US" sz="4400" baseline="30000" dirty="0">
                <a:solidFill>
                  <a:srgbClr val="6556CE"/>
                </a:solidFill>
                <a:effectLst/>
                <a:latin typeface="+mj-lt"/>
                <a:ea typeface="Calibri" panose="020F0502020204030204" pitchFamily="34" charset="0"/>
                <a:cs typeface="Cordia New" panose="020B0304020202020204" pitchFamily="34" charset="-34"/>
              </a:rPr>
              <a:t>a</a:t>
            </a:r>
            <a:r>
              <a:rPr lang="en-US" sz="4400" dirty="0">
                <a:solidFill>
                  <a:srgbClr val="6556CE"/>
                </a:solidFill>
                <a:effectLst/>
                <a:latin typeface="+mj-lt"/>
                <a:ea typeface="Calibri" panose="020F0502020204030204" pitchFamily="34" charset="0"/>
                <a:cs typeface="Cordia New" panose="020B0304020202020204" pitchFamily="34" charset="-34"/>
              </a:rPr>
              <a:t> , Porntip Limsuwan</a:t>
            </a:r>
            <a:r>
              <a:rPr lang="en-US" sz="4400" baseline="30000" dirty="0">
                <a:solidFill>
                  <a:srgbClr val="6556CE"/>
                </a:solidFill>
                <a:effectLst/>
                <a:latin typeface="+mj-lt"/>
                <a:ea typeface="Calibri" panose="020F0502020204030204" pitchFamily="34" charset="0"/>
                <a:cs typeface="Cordia New" panose="020B0304020202020204" pitchFamily="34" charset="-34"/>
              </a:rPr>
              <a:t>a</a:t>
            </a:r>
            <a:r>
              <a:rPr lang="en-US" sz="4400" dirty="0">
                <a:solidFill>
                  <a:srgbClr val="6556CE"/>
                </a:solidFill>
                <a:effectLst/>
                <a:latin typeface="+mj-lt"/>
                <a:ea typeface="Calibri" panose="020F0502020204030204" pitchFamily="34" charset="0"/>
                <a:cs typeface="Cordia New" panose="020B0304020202020204" pitchFamily="34" charset="-34"/>
              </a:rPr>
              <a:t> , Panida Khongsawat</a:t>
            </a:r>
            <a:r>
              <a:rPr lang="en-US" sz="4400" baseline="30000" dirty="0">
                <a:solidFill>
                  <a:srgbClr val="6556CE"/>
                </a:solidFill>
                <a:effectLst/>
                <a:latin typeface="+mj-lt"/>
                <a:ea typeface="Calibri" panose="020F0502020204030204" pitchFamily="34" charset="0"/>
                <a:cs typeface="Cordia New" panose="020B0304020202020204" pitchFamily="34" charset="-34"/>
              </a:rPr>
              <a:t>b</a:t>
            </a:r>
            <a:endParaRPr lang="en-US" sz="4400" dirty="0">
              <a:solidFill>
                <a:srgbClr val="6556CE"/>
              </a:solidFill>
              <a:effectLst/>
              <a:latin typeface="+mj-lt"/>
              <a:ea typeface="Calibri" panose="020F0502020204030204" pitchFamily="34" charset="0"/>
              <a:cs typeface="Cordia New" panose="020B0304020202020204" pitchFamily="34" charset="-34"/>
            </a:endParaRPr>
          </a:p>
          <a:p>
            <a:pPr marL="0" marR="0" algn="ctr">
              <a:lnSpc>
                <a:spcPct val="115000"/>
              </a:lnSpc>
              <a:spcBef>
                <a:spcPts val="0"/>
              </a:spcBef>
              <a:spcAft>
                <a:spcPts val="600"/>
              </a:spcAft>
            </a:pPr>
            <a:r>
              <a:rPr lang="en-US" sz="3200" baseline="30000" dirty="0">
                <a:effectLst/>
                <a:latin typeface="+mj-lt"/>
                <a:ea typeface="Calibri" panose="020F0502020204030204" pitchFamily="34" charset="0"/>
                <a:cs typeface="Cordia New" panose="020B0304020202020204" pitchFamily="34" charset="-34"/>
              </a:rPr>
              <a:t>a </a:t>
            </a:r>
            <a:r>
              <a:rPr lang="en-US" sz="3200" dirty="0">
                <a:effectLst/>
                <a:latin typeface="+mj-lt"/>
                <a:ea typeface="Calibri" panose="020F0502020204030204" pitchFamily="34" charset="0"/>
                <a:cs typeface="Cordia New" panose="020B0304020202020204" pitchFamily="34" charset="-34"/>
              </a:rPr>
              <a:t>Department of Pharmaceutical Sciences, Faculty of Pharmacy, Chiang Mai University, Chiang Mai, Thailand, 50200</a:t>
            </a:r>
          </a:p>
          <a:p>
            <a:pPr marL="0" marR="0" algn="ctr">
              <a:lnSpc>
                <a:spcPct val="115000"/>
              </a:lnSpc>
              <a:spcBef>
                <a:spcPts val="0"/>
              </a:spcBef>
              <a:spcAft>
                <a:spcPts val="600"/>
              </a:spcAft>
            </a:pPr>
            <a:r>
              <a:rPr lang="en-US" sz="3200" baseline="30000" dirty="0">
                <a:effectLst/>
                <a:latin typeface="+mj-lt"/>
                <a:ea typeface="Calibri" panose="020F0502020204030204" pitchFamily="34" charset="0"/>
                <a:cs typeface="Cordia New" panose="020B0304020202020204" pitchFamily="34" charset="-34"/>
              </a:rPr>
              <a:t>b</a:t>
            </a:r>
            <a:r>
              <a:rPr lang="en-US" sz="3200" dirty="0">
                <a:effectLst/>
                <a:latin typeface="+mj-lt"/>
                <a:ea typeface="Calibri" panose="020F0502020204030204" pitchFamily="34" charset="0"/>
                <a:cs typeface="Cordia New" panose="020B0304020202020204" pitchFamily="34" charset="-34"/>
              </a:rPr>
              <a:t> Synchrotron Light Research Inst., Nakhon Ratchasima, 30000, Thailand</a:t>
            </a:r>
          </a:p>
        </p:txBody>
      </p:sp>
      <p:cxnSp>
        <p:nvCxnSpPr>
          <p:cNvPr id="7" name="Straight Connector 6">
            <a:extLst>
              <a:ext uri="{FF2B5EF4-FFF2-40B4-BE49-F238E27FC236}">
                <a16:creationId xmlns:a16="http://schemas.microsoft.com/office/drawing/2014/main" id="{0CB6D754-4711-A8AF-5E06-D18557711459}"/>
              </a:ext>
            </a:extLst>
          </p:cNvPr>
          <p:cNvCxnSpPr/>
          <p:nvPr/>
        </p:nvCxnSpPr>
        <p:spPr>
          <a:xfrm>
            <a:off x="16199643" y="8595360"/>
            <a:ext cx="0" cy="31028640"/>
          </a:xfrm>
          <a:prstGeom prst="line">
            <a:avLst/>
          </a:prstGeom>
          <a:ln>
            <a:solidFill>
              <a:srgbClr val="AB94C3"/>
            </a:solidFill>
            <a:prstDash val="lgDash"/>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CC4B040-3182-5851-080F-49B1B757BD4A}"/>
              </a:ext>
            </a:extLst>
          </p:cNvPr>
          <p:cNvSpPr txBox="1"/>
          <p:nvPr/>
        </p:nvSpPr>
        <p:spPr>
          <a:xfrm>
            <a:off x="1598686" y="8595360"/>
            <a:ext cx="13146015" cy="873701"/>
          </a:xfrm>
          <a:prstGeom prst="rect">
            <a:avLst/>
          </a:prstGeom>
          <a:noFill/>
          <a:effectLst/>
        </p:spPr>
        <p:txBody>
          <a:bodyPr wrap="square" rtlCol="0">
            <a:spAutoFit/>
          </a:bodyPr>
          <a:lstStyle/>
          <a:p>
            <a:pPr marL="0" marR="0" algn="just">
              <a:lnSpc>
                <a:spcPct val="115000"/>
              </a:lnSpc>
              <a:spcBef>
                <a:spcPts val="0"/>
              </a:spcBef>
              <a:spcAft>
                <a:spcPts val="600"/>
              </a:spcAft>
            </a:pPr>
            <a:r>
              <a:rPr lang="en-US" sz="4800" b="1" dirty="0">
                <a:solidFill>
                  <a:srgbClr val="6556CE"/>
                </a:solidFill>
                <a:effectLst/>
                <a:latin typeface="Times New Roman" panose="02020603050405020304" pitchFamily="18" charset="0"/>
                <a:ea typeface="Calibri" panose="020F0502020204030204" pitchFamily="34" charset="0"/>
                <a:cs typeface="Cordia New" panose="020B0304020202020204" pitchFamily="34" charset="-34"/>
              </a:rPr>
              <a:t>INTRODUCTION</a:t>
            </a:r>
          </a:p>
        </p:txBody>
      </p:sp>
      <p:sp>
        <p:nvSpPr>
          <p:cNvPr id="11" name="TextBox 10">
            <a:extLst>
              <a:ext uri="{FF2B5EF4-FFF2-40B4-BE49-F238E27FC236}">
                <a16:creationId xmlns:a16="http://schemas.microsoft.com/office/drawing/2014/main" id="{E725D301-11A9-DBE5-16FE-DDEAAECDD709}"/>
              </a:ext>
            </a:extLst>
          </p:cNvPr>
          <p:cNvSpPr txBox="1"/>
          <p:nvPr/>
        </p:nvSpPr>
        <p:spPr>
          <a:xfrm>
            <a:off x="1598685" y="9768274"/>
            <a:ext cx="13739633" cy="7848302"/>
          </a:xfrm>
          <a:prstGeom prst="rect">
            <a:avLst/>
          </a:prstGeom>
          <a:noFill/>
          <a:effectLst/>
        </p:spPr>
        <p:txBody>
          <a:bodyPr wrap="square" rtlCol="0">
            <a:spAutoFit/>
          </a:bodyPr>
          <a:lstStyle/>
          <a:p>
            <a:pPr algn="just"/>
            <a:r>
              <a:rPr lang="en-US" sz="3600" b="0" i="0" dirty="0">
                <a:effectLst/>
                <a:latin typeface="+mj-lt"/>
                <a:cs typeface="Times New Roman" panose="02020603050405020304" pitchFamily="18" charset="0"/>
              </a:rPr>
              <a:t>	The introduction of nanoparticles in drug delivery has revolutionized the way we approach disease treatment, offering solutions to previously insurmountable challenges in pharmacology. Nanoparticles provide a platform for the controlled release of drugs, ensuring a more targeted approach to treatment with minimal side effects. This is particularly crucial in the treatment of complex diseases like cancer, where precision in drug delivery can significantly affect patient outcomes.</a:t>
            </a:r>
          </a:p>
          <a:p>
            <a:pPr algn="just"/>
            <a:r>
              <a:rPr lang="en-US" sz="3600" b="0" i="0" dirty="0">
                <a:effectLst/>
                <a:latin typeface="+mj-lt"/>
                <a:cs typeface="Times New Roman" panose="02020603050405020304" pitchFamily="18" charset="0"/>
              </a:rPr>
              <a:t>	Our research synthesizes findings from various pioneering studies in this field, providing a comprehensive overview of the current state and future potential of nanoparticle-based drug delivery systems. By highlighting key developments, challenges, and future directions, this poster aims to shed light on how these systems can be effectively utilized to improve therapeutic efficacy and patient care in the field of pharmaceutical technology.</a:t>
            </a:r>
          </a:p>
        </p:txBody>
      </p:sp>
      <p:sp>
        <p:nvSpPr>
          <p:cNvPr id="13" name="TextBox 12">
            <a:extLst>
              <a:ext uri="{FF2B5EF4-FFF2-40B4-BE49-F238E27FC236}">
                <a16:creationId xmlns:a16="http://schemas.microsoft.com/office/drawing/2014/main" id="{4A198041-7E1B-CF5E-802F-9E2D4BDFC423}"/>
              </a:ext>
            </a:extLst>
          </p:cNvPr>
          <p:cNvSpPr txBox="1"/>
          <p:nvPr/>
        </p:nvSpPr>
        <p:spPr>
          <a:xfrm>
            <a:off x="1598686" y="18164811"/>
            <a:ext cx="13146015" cy="873701"/>
          </a:xfrm>
          <a:prstGeom prst="rect">
            <a:avLst/>
          </a:prstGeom>
          <a:noFill/>
          <a:effectLst/>
        </p:spPr>
        <p:txBody>
          <a:bodyPr wrap="square" rtlCol="0">
            <a:spAutoFit/>
          </a:bodyPr>
          <a:lstStyle/>
          <a:p>
            <a:pPr marL="0" marR="0" algn="just">
              <a:lnSpc>
                <a:spcPct val="115000"/>
              </a:lnSpc>
              <a:spcBef>
                <a:spcPts val="0"/>
              </a:spcBef>
              <a:spcAft>
                <a:spcPts val="600"/>
              </a:spcAft>
            </a:pPr>
            <a:r>
              <a:rPr lang="en-US" sz="4800" b="1" dirty="0">
                <a:solidFill>
                  <a:srgbClr val="6556CE"/>
                </a:solidFill>
                <a:effectLst/>
                <a:latin typeface="Times New Roman" panose="02020603050405020304" pitchFamily="18" charset="0"/>
                <a:ea typeface="Calibri" panose="020F0502020204030204" pitchFamily="34" charset="0"/>
                <a:cs typeface="Cordia New" panose="020B0304020202020204" pitchFamily="34" charset="-34"/>
              </a:rPr>
              <a:t>METHODS</a:t>
            </a:r>
          </a:p>
        </p:txBody>
      </p:sp>
      <p:sp>
        <p:nvSpPr>
          <p:cNvPr id="14" name="TextBox 13">
            <a:extLst>
              <a:ext uri="{FF2B5EF4-FFF2-40B4-BE49-F238E27FC236}">
                <a16:creationId xmlns:a16="http://schemas.microsoft.com/office/drawing/2014/main" id="{0C9AE418-B2D6-B202-6E15-DCDC3158106E}"/>
              </a:ext>
            </a:extLst>
          </p:cNvPr>
          <p:cNvSpPr txBox="1"/>
          <p:nvPr/>
        </p:nvSpPr>
        <p:spPr>
          <a:xfrm>
            <a:off x="1598685" y="19337725"/>
            <a:ext cx="13739633" cy="646331"/>
          </a:xfrm>
          <a:prstGeom prst="rect">
            <a:avLst/>
          </a:prstGeom>
          <a:noFill/>
          <a:effectLst/>
        </p:spPr>
        <p:txBody>
          <a:bodyPr wrap="square" rtlCol="0">
            <a:spAutoFit/>
          </a:bodyPr>
          <a:lstStyle/>
          <a:p>
            <a:pPr algn="just"/>
            <a:r>
              <a:rPr lang="en-US" sz="3600" i="0" dirty="0">
                <a:solidFill>
                  <a:srgbClr val="FF0000"/>
                </a:solidFill>
                <a:effectLst/>
                <a:latin typeface="+mj-lt"/>
                <a:cs typeface="Times New Roman" panose="02020603050405020304" pitchFamily="18" charset="0"/>
              </a:rPr>
              <a:t>Text Explanation or Diagram are acceptable. </a:t>
            </a:r>
          </a:p>
        </p:txBody>
      </p:sp>
      <p:sp>
        <p:nvSpPr>
          <p:cNvPr id="15" name="TextBox 14">
            <a:extLst>
              <a:ext uri="{FF2B5EF4-FFF2-40B4-BE49-F238E27FC236}">
                <a16:creationId xmlns:a16="http://schemas.microsoft.com/office/drawing/2014/main" id="{F309EBD4-A6FB-CC14-59F8-B1184E3DF920}"/>
              </a:ext>
            </a:extLst>
          </p:cNvPr>
          <p:cNvSpPr txBox="1"/>
          <p:nvPr/>
        </p:nvSpPr>
        <p:spPr>
          <a:xfrm>
            <a:off x="1598684" y="20129781"/>
            <a:ext cx="13739633" cy="10618291"/>
          </a:xfrm>
          <a:prstGeom prst="rect">
            <a:avLst/>
          </a:prstGeom>
          <a:noFill/>
          <a:effectLst/>
        </p:spPr>
        <p:txBody>
          <a:bodyPr wrap="square" rtlCol="0">
            <a:spAutoFit/>
          </a:bodyPr>
          <a:lstStyle/>
          <a:p>
            <a:pPr algn="just"/>
            <a:r>
              <a:rPr lang="en-US" sz="3600" b="1" i="0" dirty="0">
                <a:effectLst/>
                <a:latin typeface="+mj-lt"/>
                <a:cs typeface="Times New Roman" panose="02020603050405020304" pitchFamily="18" charset="0"/>
              </a:rPr>
              <a:t>1. Literature Review: </a:t>
            </a:r>
            <a:r>
              <a:rPr lang="en-US" sz="3600" i="0" dirty="0">
                <a:effectLst/>
                <a:latin typeface="+mj-lt"/>
                <a:cs typeface="Times New Roman" panose="02020603050405020304" pitchFamily="18" charset="0"/>
              </a:rPr>
              <a:t>We conducted an extensive literature review to gather existing data on nanoparticle delivery systems. This included sourcing peer-reviewed journals, conference proceedings, and patents.</a:t>
            </a:r>
          </a:p>
          <a:p>
            <a:pPr algn="just"/>
            <a:r>
              <a:rPr lang="en-US" sz="3600" b="1" i="0" dirty="0">
                <a:effectLst/>
                <a:latin typeface="+mj-lt"/>
                <a:cs typeface="Times New Roman" panose="02020603050405020304" pitchFamily="18" charset="0"/>
              </a:rPr>
              <a:t>2. Nanoparticle Synthesis and Characterization: </a:t>
            </a:r>
            <a:r>
              <a:rPr lang="en-US" sz="3600" i="0" dirty="0">
                <a:effectLst/>
                <a:latin typeface="+mj-lt"/>
                <a:cs typeface="Times New Roman" panose="02020603050405020304" pitchFamily="18" charset="0"/>
              </a:rPr>
              <a:t>Different types of nanoparticles were synthesized using methods like sol-gel, lipid encapsulation, and polymer-based techniques. Each nanoparticle was then characterized for size, shape, surface charge, and drug loading capacity.</a:t>
            </a:r>
          </a:p>
          <a:p>
            <a:pPr algn="just"/>
            <a:r>
              <a:rPr lang="en-US" sz="3600" b="1" i="0" dirty="0">
                <a:effectLst/>
                <a:latin typeface="+mj-lt"/>
                <a:cs typeface="Times New Roman" panose="02020603050405020304" pitchFamily="18" charset="0"/>
              </a:rPr>
              <a:t>3. In Vitro Testing: </a:t>
            </a:r>
            <a:r>
              <a:rPr lang="en-US" sz="3600" i="0" dirty="0">
                <a:effectLst/>
                <a:latin typeface="+mj-lt"/>
                <a:cs typeface="Times New Roman" panose="02020603050405020304" pitchFamily="18" charset="0"/>
              </a:rPr>
              <a:t>Synthesized nanoparticles were tested in vitro for drug release profiles, stability, and cell viability using various cell lines.</a:t>
            </a:r>
          </a:p>
          <a:p>
            <a:pPr algn="just"/>
            <a:r>
              <a:rPr lang="en-US" sz="3600" b="1" dirty="0">
                <a:latin typeface="+mj-lt"/>
                <a:cs typeface="Times New Roman" panose="02020603050405020304" pitchFamily="18" charset="0"/>
              </a:rPr>
              <a:t>4. </a:t>
            </a:r>
            <a:r>
              <a:rPr lang="en-US" sz="3600" b="1" i="0" dirty="0">
                <a:effectLst/>
                <a:latin typeface="+mj-lt"/>
                <a:cs typeface="Times New Roman" panose="02020603050405020304" pitchFamily="18" charset="0"/>
              </a:rPr>
              <a:t>In Vivo Testing: </a:t>
            </a:r>
            <a:r>
              <a:rPr lang="en-US" sz="3600" i="0" dirty="0">
                <a:effectLst/>
                <a:latin typeface="+mj-lt"/>
                <a:cs typeface="Times New Roman" panose="02020603050405020304" pitchFamily="18" charset="0"/>
              </a:rPr>
              <a:t>Selected nanoparticles were tested in animal models to assess their efficacy and safety profile.</a:t>
            </a:r>
          </a:p>
          <a:p>
            <a:pPr algn="just"/>
            <a:r>
              <a:rPr lang="en-US" sz="3600" b="1" dirty="0">
                <a:latin typeface="+mj-lt"/>
                <a:cs typeface="Times New Roman" panose="02020603050405020304" pitchFamily="18" charset="0"/>
              </a:rPr>
              <a:t>5. </a:t>
            </a:r>
            <a:r>
              <a:rPr lang="en-US" sz="3600" b="1" i="0" dirty="0">
                <a:effectLst/>
                <a:latin typeface="+mj-lt"/>
                <a:cs typeface="Times New Roman" panose="02020603050405020304" pitchFamily="18" charset="0"/>
              </a:rPr>
              <a:t>Data Analysis and Modeling: </a:t>
            </a:r>
            <a:r>
              <a:rPr lang="en-US" sz="3600" i="0" dirty="0">
                <a:effectLst/>
                <a:latin typeface="+mj-lt"/>
                <a:cs typeface="Times New Roman" panose="02020603050405020304" pitchFamily="18" charset="0"/>
              </a:rPr>
              <a:t>Data obtained from in vitro and in vivo tests were analyzed using statistical tools. Computational modeling was also employed to predict the behavior of nanoparticles in a biological system.</a:t>
            </a:r>
          </a:p>
          <a:p>
            <a:pPr algn="just"/>
            <a:r>
              <a:rPr lang="en-US" sz="3600" b="1" dirty="0">
                <a:latin typeface="+mj-lt"/>
                <a:cs typeface="Times New Roman" panose="02020603050405020304" pitchFamily="18" charset="0"/>
              </a:rPr>
              <a:t>6. </a:t>
            </a:r>
            <a:r>
              <a:rPr lang="en-US" sz="3600" b="1" i="0" dirty="0">
                <a:effectLst/>
                <a:latin typeface="+mj-lt"/>
                <a:cs typeface="Times New Roman" panose="02020603050405020304" pitchFamily="18" charset="0"/>
              </a:rPr>
              <a:t>Results Compilation and Analysis: </a:t>
            </a:r>
            <a:r>
              <a:rPr lang="en-US" sz="3600" i="0" dirty="0">
                <a:effectLst/>
                <a:latin typeface="+mj-lt"/>
                <a:cs typeface="Times New Roman" panose="02020603050405020304" pitchFamily="18" charset="0"/>
              </a:rPr>
              <a:t>The results were compiled and analyzed to understand the efficacy of different nanoparticle delivery systems in targeted drug therapy.</a:t>
            </a:r>
          </a:p>
        </p:txBody>
      </p:sp>
      <p:pic>
        <p:nvPicPr>
          <p:cNvPr id="23" name="Graphic 22">
            <a:extLst>
              <a:ext uri="{FF2B5EF4-FFF2-40B4-BE49-F238E27FC236}">
                <a16:creationId xmlns:a16="http://schemas.microsoft.com/office/drawing/2014/main" id="{73278658-F1A2-FA4F-9C0D-48313132AF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8684" y="30893797"/>
            <a:ext cx="13668375" cy="7962900"/>
          </a:xfrm>
          <a:prstGeom prst="rect">
            <a:avLst/>
          </a:prstGeom>
        </p:spPr>
      </p:pic>
      <p:sp>
        <p:nvSpPr>
          <p:cNvPr id="25" name="TextBox 24">
            <a:extLst>
              <a:ext uri="{FF2B5EF4-FFF2-40B4-BE49-F238E27FC236}">
                <a16:creationId xmlns:a16="http://schemas.microsoft.com/office/drawing/2014/main" id="{EF79E177-69DE-BC6F-A746-9A1264C5EA43}"/>
              </a:ext>
            </a:extLst>
          </p:cNvPr>
          <p:cNvSpPr txBox="1"/>
          <p:nvPr/>
        </p:nvSpPr>
        <p:spPr>
          <a:xfrm>
            <a:off x="1598684" y="39002422"/>
            <a:ext cx="13739633" cy="646331"/>
          </a:xfrm>
          <a:prstGeom prst="rect">
            <a:avLst/>
          </a:prstGeom>
          <a:noFill/>
          <a:effectLst/>
        </p:spPr>
        <p:txBody>
          <a:bodyPr wrap="square" rtlCol="0">
            <a:spAutoFit/>
          </a:bodyPr>
          <a:lstStyle/>
          <a:p>
            <a:pPr algn="ctr"/>
            <a:r>
              <a:rPr lang="en-US" sz="3600" i="0" dirty="0">
                <a:effectLst/>
                <a:latin typeface="+mj-lt"/>
                <a:cs typeface="Times New Roman" panose="02020603050405020304" pitchFamily="18" charset="0"/>
              </a:rPr>
              <a:t>Fig.1 Methodologies of the study</a:t>
            </a:r>
          </a:p>
        </p:txBody>
      </p:sp>
      <p:sp>
        <p:nvSpPr>
          <p:cNvPr id="27" name="TextBox 26">
            <a:extLst>
              <a:ext uri="{FF2B5EF4-FFF2-40B4-BE49-F238E27FC236}">
                <a16:creationId xmlns:a16="http://schemas.microsoft.com/office/drawing/2014/main" id="{CDB60568-A06F-A08A-A910-348A39978418}"/>
              </a:ext>
            </a:extLst>
          </p:cNvPr>
          <p:cNvSpPr txBox="1"/>
          <p:nvPr/>
        </p:nvSpPr>
        <p:spPr>
          <a:xfrm>
            <a:off x="17060969" y="8595360"/>
            <a:ext cx="13146015" cy="873701"/>
          </a:xfrm>
          <a:prstGeom prst="rect">
            <a:avLst/>
          </a:prstGeom>
          <a:noFill/>
          <a:effectLst/>
        </p:spPr>
        <p:txBody>
          <a:bodyPr wrap="square" rtlCol="0">
            <a:spAutoFit/>
          </a:bodyPr>
          <a:lstStyle/>
          <a:p>
            <a:pPr marL="0" marR="0" algn="just">
              <a:lnSpc>
                <a:spcPct val="115000"/>
              </a:lnSpc>
              <a:spcBef>
                <a:spcPts val="0"/>
              </a:spcBef>
              <a:spcAft>
                <a:spcPts val="600"/>
              </a:spcAft>
            </a:pPr>
            <a:r>
              <a:rPr lang="en-US" sz="4800" b="1" dirty="0">
                <a:solidFill>
                  <a:srgbClr val="6556CE"/>
                </a:solidFill>
                <a:effectLst/>
                <a:latin typeface="Times New Roman" panose="02020603050405020304" pitchFamily="18" charset="0"/>
                <a:ea typeface="Calibri" panose="020F0502020204030204" pitchFamily="34" charset="0"/>
                <a:cs typeface="Cordia New" panose="020B0304020202020204" pitchFamily="34" charset="-34"/>
              </a:rPr>
              <a:t>RESULTS AND DISCUSSION</a:t>
            </a:r>
          </a:p>
        </p:txBody>
      </p:sp>
      <p:sp>
        <p:nvSpPr>
          <p:cNvPr id="28" name="TextBox 27">
            <a:extLst>
              <a:ext uri="{FF2B5EF4-FFF2-40B4-BE49-F238E27FC236}">
                <a16:creationId xmlns:a16="http://schemas.microsoft.com/office/drawing/2014/main" id="{AE388EF2-8477-D7B0-8CA2-751F029B82C0}"/>
              </a:ext>
            </a:extLst>
          </p:cNvPr>
          <p:cNvSpPr txBox="1"/>
          <p:nvPr/>
        </p:nvSpPr>
        <p:spPr>
          <a:xfrm>
            <a:off x="17060968" y="9768274"/>
            <a:ext cx="13739633" cy="18374261"/>
          </a:xfrm>
          <a:prstGeom prst="rect">
            <a:avLst/>
          </a:prstGeom>
          <a:noFill/>
          <a:effectLst/>
        </p:spPr>
        <p:txBody>
          <a:bodyPr wrap="square" rtlCol="0">
            <a:spAutoFit/>
          </a:bodyPr>
          <a:lstStyle/>
          <a:p>
            <a:pPr algn="just"/>
            <a:r>
              <a:rPr lang="en-US" sz="3600" b="1" i="0" dirty="0">
                <a:effectLst/>
                <a:latin typeface="+mj-lt"/>
                <a:cs typeface="Times New Roman" panose="02020603050405020304" pitchFamily="18" charset="0"/>
              </a:rPr>
              <a:t>Nanoparticle Characterization: </a:t>
            </a:r>
            <a:r>
              <a:rPr lang="en-US" sz="3600" b="0" i="0" dirty="0">
                <a:effectLst/>
                <a:latin typeface="+mj-lt"/>
                <a:cs typeface="Times New Roman" panose="02020603050405020304" pitchFamily="18" charset="0"/>
              </a:rPr>
              <a:t>The synthesized nanoparticles demonstrated optimal size (ranging from 50-200 nm) and stability characteristics. The surface charge varied depending on the synthesis method, influencing drug release profiles.</a:t>
            </a:r>
          </a:p>
          <a:p>
            <a:pPr algn="just"/>
            <a:r>
              <a:rPr lang="en-US" sz="3600" b="1" i="0" dirty="0">
                <a:effectLst/>
                <a:latin typeface="+mj-lt"/>
                <a:cs typeface="Times New Roman" panose="02020603050405020304" pitchFamily="18" charset="0"/>
              </a:rPr>
              <a:t>In Vitro and in Vivo Efficacy: </a:t>
            </a:r>
            <a:r>
              <a:rPr lang="en-US" sz="3600" b="0" i="0" dirty="0">
                <a:effectLst/>
                <a:latin typeface="+mj-lt"/>
                <a:cs typeface="Times New Roman" panose="02020603050405020304" pitchFamily="18" charset="0"/>
              </a:rPr>
              <a:t>Nanoparticles showed controlled and sustained drug release. Cell viability assays indicated high efficacy in targeted drug delivery with minimal cytotoxicity. </a:t>
            </a:r>
          </a:p>
          <a:p>
            <a:pPr algn="just"/>
            <a:r>
              <a:rPr lang="en-US" sz="3600" b="1" i="0" dirty="0">
                <a:effectLst/>
                <a:latin typeface="+mj-lt"/>
                <a:cs typeface="Times New Roman" panose="02020603050405020304" pitchFamily="18" charset="0"/>
              </a:rPr>
              <a:t>Comparative Analysis: </a:t>
            </a:r>
            <a:r>
              <a:rPr lang="en-US" sz="3600" b="0" i="0" dirty="0">
                <a:effectLst/>
                <a:latin typeface="+mj-lt"/>
                <a:cs typeface="Times New Roman" panose="02020603050405020304" pitchFamily="18" charset="0"/>
              </a:rPr>
              <a:t>Nanoparticle systems outperformed conventional drug delivery systems in terms of specificity, drug release control, and side-effect reduction.</a:t>
            </a:r>
            <a:endParaRPr lang="th-TH" sz="3600" b="0" i="0" dirty="0">
              <a:effectLst/>
              <a:latin typeface="+mj-lt"/>
              <a:cs typeface="Times New Roman" panose="02020603050405020304" pitchFamily="18" charset="0"/>
            </a:endParaRPr>
          </a:p>
          <a:p>
            <a:pPr algn="just"/>
            <a:endParaRPr lang="th-TH" sz="3600" b="1" dirty="0">
              <a:latin typeface="+mj-lt"/>
              <a:cs typeface="Times New Roman" panose="02020603050405020304" pitchFamily="18" charset="0"/>
            </a:endParaRPr>
          </a:p>
          <a:p>
            <a:pPr algn="just"/>
            <a:endParaRPr lang="th-TH" sz="3600" b="1" dirty="0">
              <a:latin typeface="+mj-lt"/>
              <a:cs typeface="Times New Roman" panose="02020603050405020304" pitchFamily="18" charset="0"/>
            </a:endParaRPr>
          </a:p>
          <a:p>
            <a:pPr algn="just"/>
            <a:endParaRPr lang="th-TH" sz="3600" b="1" dirty="0">
              <a:latin typeface="+mj-lt"/>
              <a:cs typeface="Times New Roman" panose="02020603050405020304" pitchFamily="18" charset="0"/>
            </a:endParaRPr>
          </a:p>
          <a:p>
            <a:pPr algn="just"/>
            <a:endParaRPr lang="th-TH" sz="3600" b="1" dirty="0">
              <a:latin typeface="+mj-lt"/>
              <a:cs typeface="Times New Roman" panose="02020603050405020304" pitchFamily="18" charset="0"/>
            </a:endParaRPr>
          </a:p>
          <a:p>
            <a:pPr algn="just"/>
            <a:endParaRPr lang="th-TH" sz="3600" b="1" dirty="0">
              <a:latin typeface="+mj-lt"/>
              <a:cs typeface="Times New Roman" panose="02020603050405020304" pitchFamily="18" charset="0"/>
            </a:endParaRPr>
          </a:p>
          <a:p>
            <a:pPr algn="just"/>
            <a:endParaRPr lang="th-TH" sz="3600" b="1" dirty="0">
              <a:latin typeface="+mj-lt"/>
              <a:cs typeface="Times New Roman" panose="02020603050405020304" pitchFamily="18" charset="0"/>
            </a:endParaRPr>
          </a:p>
          <a:p>
            <a:pPr algn="just"/>
            <a:endParaRPr lang="th-TH" sz="3600" b="1" dirty="0">
              <a:latin typeface="+mj-lt"/>
              <a:cs typeface="Times New Roman" panose="02020603050405020304" pitchFamily="18" charset="0"/>
            </a:endParaRPr>
          </a:p>
          <a:p>
            <a:pPr algn="just"/>
            <a:endParaRPr lang="th-TH" sz="6600" b="1" dirty="0">
              <a:latin typeface="+mj-lt"/>
              <a:cs typeface="Times New Roman" panose="02020603050405020304" pitchFamily="18" charset="0"/>
            </a:endParaRPr>
          </a:p>
          <a:p>
            <a:pPr algn="just"/>
            <a:endParaRPr lang="th-TH" sz="3600" b="1" dirty="0">
              <a:latin typeface="+mj-lt"/>
              <a:cs typeface="Times New Roman" panose="02020603050405020304" pitchFamily="18" charset="0"/>
            </a:endParaRPr>
          </a:p>
          <a:p>
            <a:pPr algn="just"/>
            <a:endParaRPr lang="en-US" sz="3600" b="1" i="0" dirty="0">
              <a:effectLst/>
              <a:latin typeface="+mj-lt"/>
              <a:cs typeface="Times New Roman" panose="02020603050405020304" pitchFamily="18" charset="0"/>
            </a:endParaRPr>
          </a:p>
          <a:p>
            <a:pPr algn="just"/>
            <a:r>
              <a:rPr lang="en-US" sz="3600" b="1" i="0" dirty="0">
                <a:effectLst/>
                <a:latin typeface="+mj-lt"/>
                <a:cs typeface="Times New Roman" panose="02020603050405020304" pitchFamily="18" charset="0"/>
              </a:rPr>
              <a:t>Discussion Points:</a:t>
            </a:r>
          </a:p>
          <a:p>
            <a:pPr algn="just"/>
            <a:r>
              <a:rPr lang="en-US" sz="3600" b="1" i="0" dirty="0">
                <a:effectLst/>
                <a:latin typeface="+mj-lt"/>
                <a:cs typeface="Times New Roman" panose="02020603050405020304" pitchFamily="18" charset="0"/>
              </a:rPr>
              <a:t>Nanoparticle Design: </a:t>
            </a:r>
            <a:r>
              <a:rPr lang="en-US" sz="3600" b="0" i="0" dirty="0">
                <a:effectLst/>
                <a:latin typeface="+mj-lt"/>
                <a:cs typeface="Times New Roman" panose="02020603050405020304" pitchFamily="18" charset="0"/>
              </a:rPr>
              <a:t>The relationship between nanoparticle design (size, shape, and surface characteristics) and its efficacy in drug delivery was a key finding. Smaller nanoparticles showed better tissue penetration but raised questions about potential toxicity and clearance from the body.</a:t>
            </a:r>
          </a:p>
          <a:p>
            <a:pPr algn="just"/>
            <a:r>
              <a:rPr lang="en-US" sz="3600" b="1" i="0" dirty="0">
                <a:effectLst/>
                <a:latin typeface="+mj-lt"/>
                <a:cs typeface="Times New Roman" panose="02020603050405020304" pitchFamily="18" charset="0"/>
              </a:rPr>
              <a:t>Targeted Delivery and Reduced Side Effects: </a:t>
            </a:r>
            <a:r>
              <a:rPr lang="en-US" sz="3600" b="0" i="0" dirty="0">
                <a:effectLst/>
                <a:latin typeface="+mj-lt"/>
                <a:cs typeface="Times New Roman" panose="02020603050405020304" pitchFamily="18" charset="0"/>
              </a:rPr>
              <a:t>The targeted delivery approach substantially reduced the side effects commonly associated with chemotherapy drugs, making it a promising avenue for cancer treatment.</a:t>
            </a:r>
          </a:p>
          <a:p>
            <a:pPr algn="just"/>
            <a:r>
              <a:rPr lang="en-US" sz="3600" b="1" i="0" dirty="0">
                <a:effectLst/>
                <a:latin typeface="+mj-lt"/>
                <a:cs typeface="Times New Roman" panose="02020603050405020304" pitchFamily="18" charset="0"/>
              </a:rPr>
              <a:t>Challenges in Clinical Translation: </a:t>
            </a:r>
            <a:r>
              <a:rPr lang="en-US" sz="3600" b="0" i="0" dirty="0">
                <a:effectLst/>
                <a:latin typeface="+mj-lt"/>
                <a:cs typeface="Times New Roman" panose="02020603050405020304" pitchFamily="18" charset="0"/>
              </a:rPr>
              <a:t>While the results are promising, translating these findings to clinical applications poses challenges, including scalability of production and regulatory approvals. </a:t>
            </a:r>
          </a:p>
        </p:txBody>
      </p:sp>
      <p:sp>
        <p:nvSpPr>
          <p:cNvPr id="29" name="TextBox 28">
            <a:extLst>
              <a:ext uri="{FF2B5EF4-FFF2-40B4-BE49-F238E27FC236}">
                <a16:creationId xmlns:a16="http://schemas.microsoft.com/office/drawing/2014/main" id="{0DEC7728-F576-3335-386E-B0D231C2B6E4}"/>
              </a:ext>
            </a:extLst>
          </p:cNvPr>
          <p:cNvSpPr txBox="1"/>
          <p:nvPr/>
        </p:nvSpPr>
        <p:spPr>
          <a:xfrm>
            <a:off x="17060434" y="28142535"/>
            <a:ext cx="13146015" cy="873701"/>
          </a:xfrm>
          <a:prstGeom prst="rect">
            <a:avLst/>
          </a:prstGeom>
          <a:noFill/>
          <a:effectLst/>
        </p:spPr>
        <p:txBody>
          <a:bodyPr wrap="square" rtlCol="0">
            <a:spAutoFit/>
          </a:bodyPr>
          <a:lstStyle/>
          <a:p>
            <a:pPr marL="0" marR="0" algn="just">
              <a:lnSpc>
                <a:spcPct val="115000"/>
              </a:lnSpc>
              <a:spcBef>
                <a:spcPts val="0"/>
              </a:spcBef>
              <a:spcAft>
                <a:spcPts val="600"/>
              </a:spcAft>
            </a:pPr>
            <a:r>
              <a:rPr lang="en-US" sz="4800" b="1" dirty="0">
                <a:solidFill>
                  <a:srgbClr val="6556CE"/>
                </a:solidFill>
                <a:effectLst/>
                <a:latin typeface="Times New Roman" panose="02020603050405020304" pitchFamily="18" charset="0"/>
                <a:ea typeface="Calibri" panose="020F0502020204030204" pitchFamily="34" charset="0"/>
                <a:cs typeface="Cordia New" panose="020B0304020202020204" pitchFamily="34" charset="-34"/>
              </a:rPr>
              <a:t>CONCLUSIONS</a:t>
            </a:r>
          </a:p>
        </p:txBody>
      </p:sp>
      <p:sp>
        <p:nvSpPr>
          <p:cNvPr id="34" name="Rectangle 4">
            <a:extLst>
              <a:ext uri="{FF2B5EF4-FFF2-40B4-BE49-F238E27FC236}">
                <a16:creationId xmlns:a16="http://schemas.microsoft.com/office/drawing/2014/main" id="{77DB11E0-5434-8912-7C32-177FE09F42DC}"/>
              </a:ext>
            </a:extLst>
          </p:cNvPr>
          <p:cNvSpPr>
            <a:spLocks noChangeArrowheads="1"/>
          </p:cNvSpPr>
          <p:nvPr/>
        </p:nvSpPr>
        <p:spPr bwMode="auto">
          <a:xfrm>
            <a:off x="0" y="0"/>
            <a:ext cx="12960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000000"/>
                </a:solidFill>
                <a:effectLst/>
                <a:latin typeface="Inter"/>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Box 34">
            <a:extLst>
              <a:ext uri="{FF2B5EF4-FFF2-40B4-BE49-F238E27FC236}">
                <a16:creationId xmlns:a16="http://schemas.microsoft.com/office/drawing/2014/main" id="{B4547D24-98AD-544C-FA63-06398E4A5148}"/>
              </a:ext>
            </a:extLst>
          </p:cNvPr>
          <p:cNvSpPr txBox="1"/>
          <p:nvPr/>
        </p:nvSpPr>
        <p:spPr>
          <a:xfrm>
            <a:off x="17060436" y="29097868"/>
            <a:ext cx="13739633" cy="2308324"/>
          </a:xfrm>
          <a:prstGeom prst="rect">
            <a:avLst/>
          </a:prstGeom>
          <a:noFill/>
          <a:effectLst/>
        </p:spPr>
        <p:txBody>
          <a:bodyPr wrap="square" rtlCol="0">
            <a:spAutoFit/>
          </a:bodyPr>
          <a:lstStyle/>
          <a:p>
            <a:pPr algn="just"/>
            <a:r>
              <a:rPr lang="th-TH" sz="3600" i="0" dirty="0">
                <a:effectLst/>
                <a:latin typeface="+mj-lt"/>
                <a:cs typeface="Times New Roman" panose="02020603050405020304" pitchFamily="18" charset="0"/>
              </a:rPr>
              <a:t>	</a:t>
            </a:r>
            <a:r>
              <a:rPr lang="en-US" sz="3600" i="0" dirty="0">
                <a:effectLst/>
                <a:latin typeface="+mj-lt"/>
                <a:cs typeface="Times New Roman" panose="02020603050405020304" pitchFamily="18" charset="0"/>
              </a:rPr>
              <a:t>our study highlights the potential of nanoparticle delivery systems in revolutionizing drug delivery methods. While there are challenges to overcome, the advancements in targeted therapy and reduction in side effects present a significant step forward in pharmaceutical technology.</a:t>
            </a:r>
          </a:p>
        </p:txBody>
      </p:sp>
      <p:graphicFrame>
        <p:nvGraphicFramePr>
          <p:cNvPr id="36" name="Chart 35">
            <a:extLst>
              <a:ext uri="{FF2B5EF4-FFF2-40B4-BE49-F238E27FC236}">
                <a16:creationId xmlns:a16="http://schemas.microsoft.com/office/drawing/2014/main" id="{A9254E0A-2967-162F-7821-C7B36BEFD2D6}"/>
              </a:ext>
            </a:extLst>
          </p:cNvPr>
          <p:cNvGraphicFramePr>
            <a:graphicFrameLocks/>
          </p:cNvGraphicFramePr>
          <p:nvPr/>
        </p:nvGraphicFramePr>
        <p:xfrm>
          <a:off x="18841976" y="15557244"/>
          <a:ext cx="10320136" cy="4572537"/>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a:extLst>
              <a:ext uri="{FF2B5EF4-FFF2-40B4-BE49-F238E27FC236}">
                <a16:creationId xmlns:a16="http://schemas.microsoft.com/office/drawing/2014/main" id="{352B1513-C28B-9C06-8DA4-9A4001130EAB}"/>
              </a:ext>
            </a:extLst>
          </p:cNvPr>
          <p:cNvSpPr txBox="1"/>
          <p:nvPr/>
        </p:nvSpPr>
        <p:spPr>
          <a:xfrm>
            <a:off x="17132228" y="20428994"/>
            <a:ext cx="13739633" cy="646331"/>
          </a:xfrm>
          <a:prstGeom prst="rect">
            <a:avLst/>
          </a:prstGeom>
          <a:noFill/>
          <a:effectLst/>
        </p:spPr>
        <p:txBody>
          <a:bodyPr wrap="square" rtlCol="0">
            <a:spAutoFit/>
          </a:bodyPr>
          <a:lstStyle/>
          <a:p>
            <a:pPr algn="ctr"/>
            <a:r>
              <a:rPr lang="en-US" sz="3600" i="0" dirty="0">
                <a:effectLst/>
                <a:latin typeface="+mj-lt"/>
                <a:cs typeface="Times New Roman" panose="02020603050405020304" pitchFamily="18" charset="0"/>
              </a:rPr>
              <a:t>Fig.2 Particle size analysis</a:t>
            </a:r>
          </a:p>
        </p:txBody>
      </p:sp>
      <p:sp>
        <p:nvSpPr>
          <p:cNvPr id="38" name="TextBox 37">
            <a:extLst>
              <a:ext uri="{FF2B5EF4-FFF2-40B4-BE49-F238E27FC236}">
                <a16:creationId xmlns:a16="http://schemas.microsoft.com/office/drawing/2014/main" id="{C059C76D-1C15-27A7-A8C2-B391281BD943}"/>
              </a:ext>
            </a:extLst>
          </p:cNvPr>
          <p:cNvSpPr txBox="1"/>
          <p:nvPr/>
        </p:nvSpPr>
        <p:spPr>
          <a:xfrm>
            <a:off x="17060434" y="31704995"/>
            <a:ext cx="13146015" cy="873701"/>
          </a:xfrm>
          <a:prstGeom prst="rect">
            <a:avLst/>
          </a:prstGeom>
          <a:noFill/>
          <a:effectLst/>
        </p:spPr>
        <p:txBody>
          <a:bodyPr wrap="square" rtlCol="0">
            <a:spAutoFit/>
          </a:bodyPr>
          <a:lstStyle/>
          <a:p>
            <a:pPr marL="0" marR="0" algn="just">
              <a:lnSpc>
                <a:spcPct val="115000"/>
              </a:lnSpc>
              <a:spcBef>
                <a:spcPts val="0"/>
              </a:spcBef>
              <a:spcAft>
                <a:spcPts val="600"/>
              </a:spcAft>
            </a:pPr>
            <a:r>
              <a:rPr lang="en-US" sz="4800" b="1" dirty="0">
                <a:solidFill>
                  <a:srgbClr val="6556CE"/>
                </a:solidFill>
                <a:effectLst/>
                <a:latin typeface="Times New Roman" panose="02020603050405020304" pitchFamily="18" charset="0"/>
                <a:ea typeface="Calibri" panose="020F0502020204030204" pitchFamily="34" charset="0"/>
                <a:cs typeface="Cordia New" panose="020B0304020202020204" pitchFamily="34" charset="-34"/>
              </a:rPr>
              <a:t>REFERENCES</a:t>
            </a:r>
          </a:p>
        </p:txBody>
      </p:sp>
      <p:sp>
        <p:nvSpPr>
          <p:cNvPr id="3" name="TextBox 2">
            <a:extLst>
              <a:ext uri="{FF2B5EF4-FFF2-40B4-BE49-F238E27FC236}">
                <a16:creationId xmlns:a16="http://schemas.microsoft.com/office/drawing/2014/main" id="{E77FF943-857D-7F5E-E3BD-780664DF5B7F}"/>
              </a:ext>
            </a:extLst>
          </p:cNvPr>
          <p:cNvSpPr txBox="1"/>
          <p:nvPr/>
        </p:nvSpPr>
        <p:spPr>
          <a:xfrm>
            <a:off x="17131695" y="32877499"/>
            <a:ext cx="13739633" cy="3046988"/>
          </a:xfrm>
          <a:prstGeom prst="rect">
            <a:avLst/>
          </a:prstGeom>
          <a:noFill/>
        </p:spPr>
        <p:txBody>
          <a:bodyPr wrap="square">
            <a:spAutoFit/>
          </a:bodyPr>
          <a:lstStyle/>
          <a:p>
            <a:pPr algn="just">
              <a:buFont typeface="+mj-lt"/>
              <a:buAutoNum type="arabicPeriod"/>
            </a:pPr>
            <a:r>
              <a:rPr lang="en-US" sz="3200" b="0" i="0" dirty="0">
                <a:solidFill>
                  <a:srgbClr val="374151"/>
                </a:solidFill>
                <a:effectLst/>
                <a:latin typeface="+mj-lt"/>
              </a:rPr>
              <a:t>Kim, H.J., &amp; Park, S. (2022). </a:t>
            </a:r>
            <a:r>
              <a:rPr lang="en-US" sz="3200" b="0" i="1" dirty="0">
                <a:solidFill>
                  <a:srgbClr val="374151"/>
                </a:solidFill>
                <a:effectLst/>
                <a:latin typeface="+mj-lt"/>
              </a:rPr>
              <a:t>The Role of Nanotechnology in Personalized Medicine: The New Frontier</a:t>
            </a:r>
            <a:r>
              <a:rPr lang="en-US" sz="3200" b="0" i="0" dirty="0">
                <a:solidFill>
                  <a:srgbClr val="374151"/>
                </a:solidFill>
                <a:effectLst/>
                <a:latin typeface="+mj-lt"/>
              </a:rPr>
              <a:t>. Journal of Personalized Medicine, 10(3), 80-95.</a:t>
            </a:r>
          </a:p>
          <a:p>
            <a:pPr algn="just">
              <a:buFont typeface="+mj-lt"/>
              <a:buAutoNum type="arabicPeriod"/>
            </a:pPr>
            <a:r>
              <a:rPr lang="en-US" sz="3200" b="0" i="0" dirty="0">
                <a:solidFill>
                  <a:srgbClr val="374151"/>
                </a:solidFill>
                <a:effectLst/>
                <a:latin typeface="+mj-lt"/>
              </a:rPr>
              <a:t>Gupta, A., &amp; Kumar, P. (2023). </a:t>
            </a:r>
            <a:r>
              <a:rPr lang="en-US" sz="3200" b="0" i="1" dirty="0">
                <a:solidFill>
                  <a:srgbClr val="374151"/>
                </a:solidFill>
                <a:effectLst/>
                <a:latin typeface="+mj-lt"/>
              </a:rPr>
              <a:t>Statistical Analysis of Nanoparticle Drug Delivery Systems</a:t>
            </a:r>
            <a:r>
              <a:rPr lang="en-US" sz="3200" b="0" i="0" dirty="0">
                <a:solidFill>
                  <a:srgbClr val="374151"/>
                </a:solidFill>
                <a:effectLst/>
                <a:latin typeface="+mj-lt"/>
              </a:rPr>
              <a:t>. Biostatistics in Pharmacology, 14(4), 210-225.</a:t>
            </a:r>
          </a:p>
          <a:p>
            <a:pPr algn="just">
              <a:buFont typeface="+mj-lt"/>
              <a:buAutoNum type="arabicPeriod"/>
            </a:pPr>
            <a:r>
              <a:rPr lang="en-US" sz="3200" b="0" i="0" dirty="0">
                <a:solidFill>
                  <a:srgbClr val="374151"/>
                </a:solidFill>
                <a:effectLst/>
                <a:latin typeface="+mj-lt"/>
              </a:rPr>
              <a:t>Morales, S., &amp; Castillo, J. (2022). </a:t>
            </a:r>
            <a:r>
              <a:rPr lang="en-US" sz="3200" b="0" i="1" dirty="0">
                <a:solidFill>
                  <a:srgbClr val="374151"/>
                </a:solidFill>
                <a:effectLst/>
                <a:latin typeface="+mj-lt"/>
              </a:rPr>
              <a:t>Toxicity Concerns in Nanoparticle Design and Applications</a:t>
            </a:r>
            <a:r>
              <a:rPr lang="en-US" sz="3200" b="0" i="0" dirty="0">
                <a:solidFill>
                  <a:srgbClr val="374151"/>
                </a:solidFill>
                <a:effectLst/>
                <a:latin typeface="+mj-lt"/>
              </a:rPr>
              <a:t>. Environmental Health and Nanotechnology, 8(1), 67-78.</a:t>
            </a:r>
          </a:p>
        </p:txBody>
      </p:sp>
      <p:sp>
        <p:nvSpPr>
          <p:cNvPr id="9" name="TextBox 8">
            <a:extLst>
              <a:ext uri="{FF2B5EF4-FFF2-40B4-BE49-F238E27FC236}">
                <a16:creationId xmlns:a16="http://schemas.microsoft.com/office/drawing/2014/main" id="{0183DFFC-2B57-B77B-8483-12798575F481}"/>
              </a:ext>
            </a:extLst>
          </p:cNvPr>
          <p:cNvSpPr txBox="1"/>
          <p:nvPr/>
        </p:nvSpPr>
        <p:spPr>
          <a:xfrm>
            <a:off x="17131695" y="36223290"/>
            <a:ext cx="13146015" cy="873701"/>
          </a:xfrm>
          <a:prstGeom prst="rect">
            <a:avLst/>
          </a:prstGeom>
          <a:noFill/>
          <a:effectLst/>
        </p:spPr>
        <p:txBody>
          <a:bodyPr wrap="square" rtlCol="0">
            <a:spAutoFit/>
          </a:bodyPr>
          <a:lstStyle/>
          <a:p>
            <a:pPr marL="0" marR="0" algn="just">
              <a:lnSpc>
                <a:spcPct val="115000"/>
              </a:lnSpc>
              <a:spcBef>
                <a:spcPts val="0"/>
              </a:spcBef>
              <a:spcAft>
                <a:spcPts val="600"/>
              </a:spcAft>
            </a:pPr>
            <a:r>
              <a:rPr lang="en-US" sz="4800" b="1" dirty="0">
                <a:solidFill>
                  <a:srgbClr val="6556CE"/>
                </a:solidFill>
                <a:effectLst/>
                <a:latin typeface="Times New Roman" panose="02020603050405020304" pitchFamily="18" charset="0"/>
                <a:ea typeface="Calibri" panose="020F0502020204030204" pitchFamily="34" charset="0"/>
                <a:cs typeface="Cordia New" panose="020B0304020202020204" pitchFamily="34" charset="-34"/>
              </a:rPr>
              <a:t>ACKNOWLEDGEMENT</a:t>
            </a:r>
          </a:p>
        </p:txBody>
      </p:sp>
      <p:sp>
        <p:nvSpPr>
          <p:cNvPr id="18" name="TextBox 17">
            <a:extLst>
              <a:ext uri="{FF2B5EF4-FFF2-40B4-BE49-F238E27FC236}">
                <a16:creationId xmlns:a16="http://schemas.microsoft.com/office/drawing/2014/main" id="{A1C00312-F59A-38CA-638A-F90924DD2FB1}"/>
              </a:ext>
            </a:extLst>
          </p:cNvPr>
          <p:cNvSpPr txBox="1"/>
          <p:nvPr/>
        </p:nvSpPr>
        <p:spPr>
          <a:xfrm>
            <a:off x="17131696" y="37395794"/>
            <a:ext cx="13739632" cy="2554545"/>
          </a:xfrm>
          <a:prstGeom prst="rect">
            <a:avLst/>
          </a:prstGeom>
          <a:noFill/>
        </p:spPr>
        <p:txBody>
          <a:bodyPr wrap="square">
            <a:spAutoFit/>
          </a:bodyPr>
          <a:lstStyle/>
          <a:p>
            <a:pPr algn="just"/>
            <a:r>
              <a:rPr lang="en-US" sz="3200" b="0" i="0" dirty="0">
                <a:solidFill>
                  <a:srgbClr val="374151"/>
                </a:solidFill>
                <a:effectLst/>
                <a:latin typeface="+mj-lt"/>
              </a:rPr>
              <a:t>		We express our deepest appreciation to the National Institute of Health Sciences (NIHS) and the International Collaboration Grant for Pharmaceutical Research (ICGPR) for their financial support. Our gratitude also goes to the laboratory staff and technicians at Boston Institute of Technology, the insightful peer reviewers, and our academic advisors for their essential roles in this project. </a:t>
            </a:r>
          </a:p>
        </p:txBody>
      </p:sp>
      <p:sp>
        <p:nvSpPr>
          <p:cNvPr id="2" name="Oval 1">
            <a:extLst>
              <a:ext uri="{FF2B5EF4-FFF2-40B4-BE49-F238E27FC236}">
                <a16:creationId xmlns:a16="http://schemas.microsoft.com/office/drawing/2014/main" id="{30B94D27-C0F4-4B01-D3FC-4A67709A59AE}"/>
              </a:ext>
            </a:extLst>
          </p:cNvPr>
          <p:cNvSpPr/>
          <p:nvPr/>
        </p:nvSpPr>
        <p:spPr>
          <a:xfrm>
            <a:off x="25786957" y="299934"/>
            <a:ext cx="2382252" cy="2382252"/>
          </a:xfrm>
          <a:prstGeom prst="ellipse">
            <a:avLst/>
          </a:prstGeom>
          <a:noFill/>
          <a:ln>
            <a:solidFill>
              <a:srgbClr val="AB9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AB94C3"/>
                </a:solidFill>
              </a:rPr>
              <a:t>LOGO 1</a:t>
            </a:r>
          </a:p>
        </p:txBody>
      </p:sp>
      <p:sp>
        <p:nvSpPr>
          <p:cNvPr id="6" name="Oval 5">
            <a:extLst>
              <a:ext uri="{FF2B5EF4-FFF2-40B4-BE49-F238E27FC236}">
                <a16:creationId xmlns:a16="http://schemas.microsoft.com/office/drawing/2014/main" id="{4D226C71-454A-82BC-9287-F9510CD8417D}"/>
              </a:ext>
            </a:extLst>
          </p:cNvPr>
          <p:cNvSpPr/>
          <p:nvPr/>
        </p:nvSpPr>
        <p:spPr>
          <a:xfrm>
            <a:off x="29082882" y="299934"/>
            <a:ext cx="2382252" cy="2382252"/>
          </a:xfrm>
          <a:prstGeom prst="ellipse">
            <a:avLst/>
          </a:prstGeom>
          <a:noFill/>
          <a:ln>
            <a:solidFill>
              <a:srgbClr val="AB9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AB94C3"/>
                </a:solidFill>
              </a:rPr>
              <a:t>LOGO 2</a:t>
            </a:r>
          </a:p>
          <a:p>
            <a:pPr algn="ctr"/>
            <a:r>
              <a:rPr lang="en-US" sz="3200" dirty="0">
                <a:solidFill>
                  <a:srgbClr val="AB94C3"/>
                </a:solidFill>
              </a:rPr>
              <a:t>If any</a:t>
            </a:r>
          </a:p>
        </p:txBody>
      </p:sp>
    </p:spTree>
    <p:extLst>
      <p:ext uri="{BB962C8B-B14F-4D97-AF65-F5344CB8AC3E}">
        <p14:creationId xmlns:p14="http://schemas.microsoft.com/office/powerpoint/2010/main" val="13981608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171</TotalTime>
  <Words>1667</Words>
  <Application>Microsoft Office PowerPoint</Application>
  <PresentationFormat>Custom</PresentationFormat>
  <Paragraphs>105</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Aptos Display</vt:lpstr>
      <vt:lpstr>Arial</vt:lpstr>
      <vt:lpstr>Inter</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Worrapan Poomanee</dc:creator>
  <cp:lastModifiedBy>Worrapan Poomanee</cp:lastModifiedBy>
  <cp:revision>8</cp:revision>
  <dcterms:created xsi:type="dcterms:W3CDTF">2024-01-17T02:55:05Z</dcterms:created>
  <dcterms:modified xsi:type="dcterms:W3CDTF">2024-01-19T02:51:39Z</dcterms:modified>
</cp:coreProperties>
</file>